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2"/>
  </p:notesMasterIdLst>
  <p:handoutMasterIdLst>
    <p:handoutMasterId r:id="rId43"/>
  </p:handoutMasterIdLst>
  <p:sldIdLst>
    <p:sldId id="259" r:id="rId2"/>
    <p:sldId id="321" r:id="rId3"/>
    <p:sldId id="322" r:id="rId4"/>
    <p:sldId id="325" r:id="rId5"/>
    <p:sldId id="316" r:id="rId6"/>
    <p:sldId id="287" r:id="rId7"/>
    <p:sldId id="288" r:id="rId8"/>
    <p:sldId id="289" r:id="rId9"/>
    <p:sldId id="292" r:id="rId10"/>
    <p:sldId id="293" r:id="rId11"/>
    <p:sldId id="295" r:id="rId12"/>
    <p:sldId id="308" r:id="rId13"/>
    <p:sldId id="298" r:id="rId14"/>
    <p:sldId id="304" r:id="rId15"/>
    <p:sldId id="297" r:id="rId16"/>
    <p:sldId id="312" r:id="rId17"/>
    <p:sldId id="306" r:id="rId18"/>
    <p:sldId id="311" r:id="rId19"/>
    <p:sldId id="302" r:id="rId20"/>
    <p:sldId id="328" r:id="rId21"/>
    <p:sldId id="310" r:id="rId22"/>
    <p:sldId id="340" r:id="rId23"/>
    <p:sldId id="333" r:id="rId24"/>
    <p:sldId id="332" r:id="rId25"/>
    <p:sldId id="315" r:id="rId26"/>
    <p:sldId id="317" r:id="rId27"/>
    <p:sldId id="318" r:id="rId28"/>
    <p:sldId id="319" r:id="rId29"/>
    <p:sldId id="320" r:id="rId30"/>
    <p:sldId id="341" r:id="rId31"/>
    <p:sldId id="299" r:id="rId32"/>
    <p:sldId id="343" r:id="rId33"/>
    <p:sldId id="342" r:id="rId34"/>
    <p:sldId id="300" r:id="rId35"/>
    <p:sldId id="301" r:id="rId36"/>
    <p:sldId id="303" r:id="rId37"/>
    <p:sldId id="307" r:id="rId38"/>
    <p:sldId id="313" r:id="rId39"/>
    <p:sldId id="283" r:id="rId40"/>
    <p:sldId id="284" r:id="rId41"/>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1pPr>
    <a:lvl2pPr marL="457200"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2pPr>
    <a:lvl3pPr marL="914400"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3pPr>
    <a:lvl4pPr marL="1371600"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4pPr>
    <a:lvl5pPr marL="1828800"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5pPr>
    <a:lvl6pPr marL="2286000" algn="l" defTabSz="457200" rtl="0" eaLnBrk="1" latinLnBrk="0" hangingPunct="1">
      <a:defRPr kern="1200">
        <a:solidFill>
          <a:schemeClr val="tx1"/>
        </a:solidFill>
        <a:latin typeface="Arial" pitchFamily="-108" charset="0"/>
        <a:ea typeface="ＭＳ Ｐゴシック" pitchFamily="-108" charset="-128"/>
        <a:cs typeface="ＭＳ Ｐゴシック" pitchFamily="-108" charset="-128"/>
      </a:defRPr>
    </a:lvl6pPr>
    <a:lvl7pPr marL="2743200" algn="l" defTabSz="457200" rtl="0" eaLnBrk="1" latinLnBrk="0" hangingPunct="1">
      <a:defRPr kern="1200">
        <a:solidFill>
          <a:schemeClr val="tx1"/>
        </a:solidFill>
        <a:latin typeface="Arial" pitchFamily="-108" charset="0"/>
        <a:ea typeface="ＭＳ Ｐゴシック" pitchFamily="-108" charset="-128"/>
        <a:cs typeface="ＭＳ Ｐゴシック" pitchFamily="-108" charset="-128"/>
      </a:defRPr>
    </a:lvl7pPr>
    <a:lvl8pPr marL="3200400" algn="l" defTabSz="457200" rtl="0" eaLnBrk="1" latinLnBrk="0" hangingPunct="1">
      <a:defRPr kern="1200">
        <a:solidFill>
          <a:schemeClr val="tx1"/>
        </a:solidFill>
        <a:latin typeface="Arial" pitchFamily="-108" charset="0"/>
        <a:ea typeface="ＭＳ Ｐゴシック" pitchFamily="-108" charset="-128"/>
        <a:cs typeface="ＭＳ Ｐゴシック" pitchFamily="-108" charset="-128"/>
      </a:defRPr>
    </a:lvl8pPr>
    <a:lvl9pPr marL="3657600" algn="l" defTabSz="457200" rtl="0" eaLnBrk="1" latinLnBrk="0" hangingPunct="1">
      <a:defRPr kern="1200">
        <a:solidFill>
          <a:schemeClr val="tx1"/>
        </a:solidFill>
        <a:latin typeface="Arial" pitchFamily="-108" charset="0"/>
        <a:ea typeface="ＭＳ Ｐゴシック" pitchFamily="-108" charset="-128"/>
        <a:cs typeface="ＭＳ Ｐゴシック" pitchFamily="-108"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hiddenSlides="1" frameSlides="1"/>
  <p:clrMru>
    <a:srgbClr val="7F7F7F"/>
    <a:srgbClr val="F2F2F2"/>
    <a:srgbClr val="26F2E2"/>
    <a:srgbClr val="929292"/>
    <a:srgbClr val="B2B2B2"/>
    <a:srgbClr val="1378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894" autoAdjust="0"/>
    <p:restoredTop sz="98574" autoAdjust="0"/>
  </p:normalViewPr>
  <p:slideViewPr>
    <p:cSldViewPr snapToObjects="1">
      <p:cViewPr varScale="1">
        <p:scale>
          <a:sx n="61" d="100"/>
          <a:sy n="61" d="100"/>
        </p:scale>
        <p:origin x="-976" y="-120"/>
      </p:cViewPr>
      <p:guideLst>
        <p:guide orient="horz" pos="1392"/>
        <p:guide pos="1920"/>
      </p:guideLst>
    </p:cSldViewPr>
  </p:slideViewPr>
  <p:notesTextViewPr>
    <p:cViewPr>
      <p:scale>
        <a:sx n="100" d="100"/>
        <a:sy n="100" d="100"/>
      </p:scale>
      <p:origin x="0" y="0"/>
    </p:cViewPr>
  </p:notesTextViewPr>
  <p:sorterViewPr>
    <p:cViewPr>
      <p:scale>
        <a:sx n="66" d="100"/>
        <a:sy n="66"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handoutMaster" Target="handoutMasters/handoutMaster1.xml"/><Relationship Id="rId44" Type="http://schemas.openxmlformats.org/officeDocument/2006/relationships/printerSettings" Target="printerSettings/printerSettings1.bin"/><Relationship Id="rId4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C61E83-F934-AA43-B3AF-A6D593E84243}" type="doc">
      <dgm:prSet loTypeId="urn:microsoft.com/office/officeart/2005/8/layout/gear1" loCatId="relationship" qsTypeId="urn:microsoft.com/office/officeart/2005/8/quickstyle/simple4" qsCatId="simple" csTypeId="urn:microsoft.com/office/officeart/2005/8/colors/accent1_2" csCatId="accent1" phldr="1"/>
      <dgm:spPr/>
    </dgm:pt>
    <dgm:pt modelId="{C2F118FB-DF70-0F4C-8D58-BA5150732F04}">
      <dgm:prSet phldrT="[Text]"/>
      <dgm:spPr/>
      <dgm:t>
        <a:bodyPr/>
        <a:lstStyle/>
        <a:p>
          <a:r>
            <a:rPr lang="en-US" dirty="0" smtClean="0"/>
            <a:t>.</a:t>
          </a:r>
          <a:endParaRPr lang="en-US" dirty="0"/>
        </a:p>
      </dgm:t>
    </dgm:pt>
    <dgm:pt modelId="{282A9012-D8E8-AC4B-B1DC-1FECE10CC02E}" type="parTrans" cxnId="{BD40F62B-8A35-D84B-A1F4-8FFFF2003A1B}">
      <dgm:prSet/>
      <dgm:spPr/>
      <dgm:t>
        <a:bodyPr/>
        <a:lstStyle/>
        <a:p>
          <a:endParaRPr lang="en-US"/>
        </a:p>
      </dgm:t>
    </dgm:pt>
    <dgm:pt modelId="{1868B00C-B149-2249-AC07-6CC2D1F0211C}" type="sibTrans" cxnId="{BD40F62B-8A35-D84B-A1F4-8FFFF2003A1B}">
      <dgm:prSet/>
      <dgm:spPr/>
      <dgm:t>
        <a:bodyPr/>
        <a:lstStyle/>
        <a:p>
          <a:endParaRPr lang="en-US"/>
        </a:p>
      </dgm:t>
    </dgm:pt>
    <dgm:pt modelId="{2A9B4B1A-C5DE-0049-BEF9-8B0E3AD27021}">
      <dgm:prSet phldrT="[Text]"/>
      <dgm:spPr/>
      <dgm:t>
        <a:bodyPr/>
        <a:lstStyle/>
        <a:p>
          <a:r>
            <a:rPr lang="en-US" dirty="0" smtClean="0"/>
            <a:t>.</a:t>
          </a:r>
          <a:endParaRPr lang="en-US" dirty="0"/>
        </a:p>
      </dgm:t>
    </dgm:pt>
    <dgm:pt modelId="{2048FF4E-BCE5-9A43-88D1-22931F994F07}" type="parTrans" cxnId="{91646A3C-1171-9C41-B5A1-26211073BCF8}">
      <dgm:prSet/>
      <dgm:spPr/>
      <dgm:t>
        <a:bodyPr/>
        <a:lstStyle/>
        <a:p>
          <a:endParaRPr lang="en-US"/>
        </a:p>
      </dgm:t>
    </dgm:pt>
    <dgm:pt modelId="{C9BBCD43-7F1B-BA47-B8B0-D42D782134E2}" type="sibTrans" cxnId="{91646A3C-1171-9C41-B5A1-26211073BCF8}">
      <dgm:prSet/>
      <dgm:spPr/>
      <dgm:t>
        <a:bodyPr/>
        <a:lstStyle/>
        <a:p>
          <a:endParaRPr lang="en-US"/>
        </a:p>
      </dgm:t>
    </dgm:pt>
    <dgm:pt modelId="{E5488DBB-7AC1-C246-A516-CF673F4FCCDA}">
      <dgm:prSet phldrT="[Text]"/>
      <dgm:spPr/>
      <dgm:t>
        <a:bodyPr/>
        <a:lstStyle/>
        <a:p>
          <a:r>
            <a:rPr lang="en-US" dirty="0" smtClean="0"/>
            <a:t>.</a:t>
          </a:r>
          <a:endParaRPr lang="en-US" dirty="0"/>
        </a:p>
      </dgm:t>
    </dgm:pt>
    <dgm:pt modelId="{2FD8BAEE-99DD-6645-825B-2AC8C737DB2B}" type="parTrans" cxnId="{9B471C9A-738D-AE4D-B011-F10BF9A121F5}">
      <dgm:prSet/>
      <dgm:spPr/>
      <dgm:t>
        <a:bodyPr/>
        <a:lstStyle/>
        <a:p>
          <a:endParaRPr lang="en-US"/>
        </a:p>
      </dgm:t>
    </dgm:pt>
    <dgm:pt modelId="{3C01A0B2-8887-D84C-809E-100574C57D47}" type="sibTrans" cxnId="{9B471C9A-738D-AE4D-B011-F10BF9A121F5}">
      <dgm:prSet/>
      <dgm:spPr/>
      <dgm:t>
        <a:bodyPr/>
        <a:lstStyle/>
        <a:p>
          <a:endParaRPr lang="en-US"/>
        </a:p>
      </dgm:t>
    </dgm:pt>
    <dgm:pt modelId="{56BAAC01-D217-EC4B-99B1-A0FCC8D8B50E}" type="pres">
      <dgm:prSet presAssocID="{54C61E83-F934-AA43-B3AF-A6D593E84243}" presName="composite" presStyleCnt="0">
        <dgm:presLayoutVars>
          <dgm:chMax val="3"/>
          <dgm:animLvl val="lvl"/>
          <dgm:resizeHandles val="exact"/>
        </dgm:presLayoutVars>
      </dgm:prSet>
      <dgm:spPr/>
    </dgm:pt>
    <dgm:pt modelId="{13D10232-6572-C04A-96D7-84400EA4F96D}" type="pres">
      <dgm:prSet presAssocID="{C2F118FB-DF70-0F4C-8D58-BA5150732F04}" presName="gear1" presStyleLbl="node1" presStyleIdx="0" presStyleCnt="3">
        <dgm:presLayoutVars>
          <dgm:chMax val="1"/>
          <dgm:bulletEnabled val="1"/>
        </dgm:presLayoutVars>
      </dgm:prSet>
      <dgm:spPr/>
      <dgm:t>
        <a:bodyPr/>
        <a:lstStyle/>
        <a:p>
          <a:endParaRPr lang="en-US"/>
        </a:p>
      </dgm:t>
    </dgm:pt>
    <dgm:pt modelId="{CCBE195A-484B-EB4D-BC99-7EE343046202}" type="pres">
      <dgm:prSet presAssocID="{C2F118FB-DF70-0F4C-8D58-BA5150732F04}" presName="gear1srcNode" presStyleLbl="node1" presStyleIdx="0" presStyleCnt="3"/>
      <dgm:spPr/>
      <dgm:t>
        <a:bodyPr/>
        <a:lstStyle/>
        <a:p>
          <a:endParaRPr lang="en-US"/>
        </a:p>
      </dgm:t>
    </dgm:pt>
    <dgm:pt modelId="{86E007B4-83B6-C641-85F5-612914625848}" type="pres">
      <dgm:prSet presAssocID="{C2F118FB-DF70-0F4C-8D58-BA5150732F04}" presName="gear1dstNode" presStyleLbl="node1" presStyleIdx="0" presStyleCnt="3"/>
      <dgm:spPr/>
      <dgm:t>
        <a:bodyPr/>
        <a:lstStyle/>
        <a:p>
          <a:endParaRPr lang="en-US"/>
        </a:p>
      </dgm:t>
    </dgm:pt>
    <dgm:pt modelId="{D9D538DF-C442-DD42-B2AE-5678CD2EFB2C}" type="pres">
      <dgm:prSet presAssocID="{2A9B4B1A-C5DE-0049-BEF9-8B0E3AD27021}" presName="gear2" presStyleLbl="node1" presStyleIdx="1" presStyleCnt="3">
        <dgm:presLayoutVars>
          <dgm:chMax val="1"/>
          <dgm:bulletEnabled val="1"/>
        </dgm:presLayoutVars>
      </dgm:prSet>
      <dgm:spPr/>
      <dgm:t>
        <a:bodyPr/>
        <a:lstStyle/>
        <a:p>
          <a:endParaRPr lang="en-US"/>
        </a:p>
      </dgm:t>
    </dgm:pt>
    <dgm:pt modelId="{92D9BA6B-7254-0C45-AA6F-880113865CF4}" type="pres">
      <dgm:prSet presAssocID="{2A9B4B1A-C5DE-0049-BEF9-8B0E3AD27021}" presName="gear2srcNode" presStyleLbl="node1" presStyleIdx="1" presStyleCnt="3"/>
      <dgm:spPr/>
      <dgm:t>
        <a:bodyPr/>
        <a:lstStyle/>
        <a:p>
          <a:endParaRPr lang="en-US"/>
        </a:p>
      </dgm:t>
    </dgm:pt>
    <dgm:pt modelId="{B984AEB5-C174-0748-A1E7-54BCA18D6B4C}" type="pres">
      <dgm:prSet presAssocID="{2A9B4B1A-C5DE-0049-BEF9-8B0E3AD27021}" presName="gear2dstNode" presStyleLbl="node1" presStyleIdx="1" presStyleCnt="3"/>
      <dgm:spPr/>
      <dgm:t>
        <a:bodyPr/>
        <a:lstStyle/>
        <a:p>
          <a:endParaRPr lang="en-US"/>
        </a:p>
      </dgm:t>
    </dgm:pt>
    <dgm:pt modelId="{F44E5EF9-78A3-9D4C-97F9-910AC146C620}" type="pres">
      <dgm:prSet presAssocID="{E5488DBB-7AC1-C246-A516-CF673F4FCCDA}" presName="gear3" presStyleLbl="node1" presStyleIdx="2" presStyleCnt="3"/>
      <dgm:spPr/>
      <dgm:t>
        <a:bodyPr/>
        <a:lstStyle/>
        <a:p>
          <a:endParaRPr lang="en-US"/>
        </a:p>
      </dgm:t>
    </dgm:pt>
    <dgm:pt modelId="{1C4812DE-6BAD-1549-849A-33C68335A967}" type="pres">
      <dgm:prSet presAssocID="{E5488DBB-7AC1-C246-A516-CF673F4FCCDA}" presName="gear3tx" presStyleLbl="node1" presStyleIdx="2" presStyleCnt="3">
        <dgm:presLayoutVars>
          <dgm:chMax val="1"/>
          <dgm:bulletEnabled val="1"/>
        </dgm:presLayoutVars>
      </dgm:prSet>
      <dgm:spPr/>
      <dgm:t>
        <a:bodyPr/>
        <a:lstStyle/>
        <a:p>
          <a:endParaRPr lang="en-US"/>
        </a:p>
      </dgm:t>
    </dgm:pt>
    <dgm:pt modelId="{0CE4FD51-F3E4-4A47-8319-92DD51C5F8EE}" type="pres">
      <dgm:prSet presAssocID="{E5488DBB-7AC1-C246-A516-CF673F4FCCDA}" presName="gear3srcNode" presStyleLbl="node1" presStyleIdx="2" presStyleCnt="3"/>
      <dgm:spPr/>
      <dgm:t>
        <a:bodyPr/>
        <a:lstStyle/>
        <a:p>
          <a:endParaRPr lang="en-US"/>
        </a:p>
      </dgm:t>
    </dgm:pt>
    <dgm:pt modelId="{9C4535C7-A2BE-5043-B3F9-5A29DE96A0F9}" type="pres">
      <dgm:prSet presAssocID="{E5488DBB-7AC1-C246-A516-CF673F4FCCDA}" presName="gear3dstNode" presStyleLbl="node1" presStyleIdx="2" presStyleCnt="3"/>
      <dgm:spPr/>
      <dgm:t>
        <a:bodyPr/>
        <a:lstStyle/>
        <a:p>
          <a:endParaRPr lang="en-US"/>
        </a:p>
      </dgm:t>
    </dgm:pt>
    <dgm:pt modelId="{EA92EC30-C323-6045-B915-1CE0C4B3A30F}" type="pres">
      <dgm:prSet presAssocID="{1868B00C-B149-2249-AC07-6CC2D1F0211C}" presName="connector1" presStyleLbl="sibTrans2D1" presStyleIdx="0" presStyleCnt="3"/>
      <dgm:spPr/>
      <dgm:t>
        <a:bodyPr/>
        <a:lstStyle/>
        <a:p>
          <a:endParaRPr lang="en-US"/>
        </a:p>
      </dgm:t>
    </dgm:pt>
    <dgm:pt modelId="{C5A895BF-63B4-464A-AC40-EF22069CA206}" type="pres">
      <dgm:prSet presAssocID="{C9BBCD43-7F1B-BA47-B8B0-D42D782134E2}" presName="connector2" presStyleLbl="sibTrans2D1" presStyleIdx="1" presStyleCnt="3"/>
      <dgm:spPr/>
      <dgm:t>
        <a:bodyPr/>
        <a:lstStyle/>
        <a:p>
          <a:endParaRPr lang="en-US"/>
        </a:p>
      </dgm:t>
    </dgm:pt>
    <dgm:pt modelId="{3D278CF7-7852-734C-8D13-7438E4338F59}" type="pres">
      <dgm:prSet presAssocID="{3C01A0B2-8887-D84C-809E-100574C57D47}" presName="connector3" presStyleLbl="sibTrans2D1" presStyleIdx="2" presStyleCnt="3"/>
      <dgm:spPr/>
      <dgm:t>
        <a:bodyPr/>
        <a:lstStyle/>
        <a:p>
          <a:endParaRPr lang="en-US"/>
        </a:p>
      </dgm:t>
    </dgm:pt>
  </dgm:ptLst>
  <dgm:cxnLst>
    <dgm:cxn modelId="{A590D489-771B-C844-BBDC-F3859A19BF53}" type="presOf" srcId="{E5488DBB-7AC1-C246-A516-CF673F4FCCDA}" destId="{1C4812DE-6BAD-1549-849A-33C68335A967}" srcOrd="1" destOrd="0" presId="urn:microsoft.com/office/officeart/2005/8/layout/gear1"/>
    <dgm:cxn modelId="{9B471C9A-738D-AE4D-B011-F10BF9A121F5}" srcId="{54C61E83-F934-AA43-B3AF-A6D593E84243}" destId="{E5488DBB-7AC1-C246-A516-CF673F4FCCDA}" srcOrd="2" destOrd="0" parTransId="{2FD8BAEE-99DD-6645-825B-2AC8C737DB2B}" sibTransId="{3C01A0B2-8887-D84C-809E-100574C57D47}"/>
    <dgm:cxn modelId="{E7F30DD9-2936-694F-A057-61E2517DD92C}" type="presOf" srcId="{3C01A0B2-8887-D84C-809E-100574C57D47}" destId="{3D278CF7-7852-734C-8D13-7438E4338F59}" srcOrd="0" destOrd="0" presId="urn:microsoft.com/office/officeart/2005/8/layout/gear1"/>
    <dgm:cxn modelId="{4917283B-BE1A-A34A-9062-4656EFA649CC}" type="presOf" srcId="{C2F118FB-DF70-0F4C-8D58-BA5150732F04}" destId="{13D10232-6572-C04A-96D7-84400EA4F96D}" srcOrd="0" destOrd="0" presId="urn:microsoft.com/office/officeart/2005/8/layout/gear1"/>
    <dgm:cxn modelId="{B819F037-0617-334D-8312-6E7F03A03772}" type="presOf" srcId="{C2F118FB-DF70-0F4C-8D58-BA5150732F04}" destId="{CCBE195A-484B-EB4D-BC99-7EE343046202}" srcOrd="1" destOrd="0" presId="urn:microsoft.com/office/officeart/2005/8/layout/gear1"/>
    <dgm:cxn modelId="{BD40F62B-8A35-D84B-A1F4-8FFFF2003A1B}" srcId="{54C61E83-F934-AA43-B3AF-A6D593E84243}" destId="{C2F118FB-DF70-0F4C-8D58-BA5150732F04}" srcOrd="0" destOrd="0" parTransId="{282A9012-D8E8-AC4B-B1DC-1FECE10CC02E}" sibTransId="{1868B00C-B149-2249-AC07-6CC2D1F0211C}"/>
    <dgm:cxn modelId="{3BEF2B30-6A8C-804A-9867-80BE41F071DF}" type="presOf" srcId="{2A9B4B1A-C5DE-0049-BEF9-8B0E3AD27021}" destId="{D9D538DF-C442-DD42-B2AE-5678CD2EFB2C}" srcOrd="0" destOrd="0" presId="urn:microsoft.com/office/officeart/2005/8/layout/gear1"/>
    <dgm:cxn modelId="{A8C78B1A-DF58-634E-8216-7304A16A5388}" type="presOf" srcId="{E5488DBB-7AC1-C246-A516-CF673F4FCCDA}" destId="{9C4535C7-A2BE-5043-B3F9-5A29DE96A0F9}" srcOrd="3" destOrd="0" presId="urn:microsoft.com/office/officeart/2005/8/layout/gear1"/>
    <dgm:cxn modelId="{1569E0D5-C8A0-2241-A8DF-0E43D1081CBD}" type="presOf" srcId="{E5488DBB-7AC1-C246-A516-CF673F4FCCDA}" destId="{0CE4FD51-F3E4-4A47-8319-92DD51C5F8EE}" srcOrd="2" destOrd="0" presId="urn:microsoft.com/office/officeart/2005/8/layout/gear1"/>
    <dgm:cxn modelId="{56F7245C-8902-6B4D-92D6-4045AC3067F7}" type="presOf" srcId="{2A9B4B1A-C5DE-0049-BEF9-8B0E3AD27021}" destId="{B984AEB5-C174-0748-A1E7-54BCA18D6B4C}" srcOrd="2" destOrd="0" presId="urn:microsoft.com/office/officeart/2005/8/layout/gear1"/>
    <dgm:cxn modelId="{F2EB2108-A3A6-7540-8560-705C91F6E54A}" type="presOf" srcId="{1868B00C-B149-2249-AC07-6CC2D1F0211C}" destId="{EA92EC30-C323-6045-B915-1CE0C4B3A30F}" srcOrd="0" destOrd="0" presId="urn:microsoft.com/office/officeart/2005/8/layout/gear1"/>
    <dgm:cxn modelId="{4DCD0555-E825-AB4C-975C-AABE4C93D9BB}" type="presOf" srcId="{C2F118FB-DF70-0F4C-8D58-BA5150732F04}" destId="{86E007B4-83B6-C641-85F5-612914625848}" srcOrd="2" destOrd="0" presId="urn:microsoft.com/office/officeart/2005/8/layout/gear1"/>
    <dgm:cxn modelId="{32856B73-04A2-A240-8F58-4E0957350685}" type="presOf" srcId="{2A9B4B1A-C5DE-0049-BEF9-8B0E3AD27021}" destId="{92D9BA6B-7254-0C45-AA6F-880113865CF4}" srcOrd="1" destOrd="0" presId="urn:microsoft.com/office/officeart/2005/8/layout/gear1"/>
    <dgm:cxn modelId="{796259B9-52D2-B343-A0F2-8CB1584A9DD5}" type="presOf" srcId="{C9BBCD43-7F1B-BA47-B8B0-D42D782134E2}" destId="{C5A895BF-63B4-464A-AC40-EF22069CA206}" srcOrd="0" destOrd="0" presId="urn:microsoft.com/office/officeart/2005/8/layout/gear1"/>
    <dgm:cxn modelId="{91646A3C-1171-9C41-B5A1-26211073BCF8}" srcId="{54C61E83-F934-AA43-B3AF-A6D593E84243}" destId="{2A9B4B1A-C5DE-0049-BEF9-8B0E3AD27021}" srcOrd="1" destOrd="0" parTransId="{2048FF4E-BCE5-9A43-88D1-22931F994F07}" sibTransId="{C9BBCD43-7F1B-BA47-B8B0-D42D782134E2}"/>
    <dgm:cxn modelId="{85ED5165-87F9-D846-8376-F0D1D3456A14}" type="presOf" srcId="{E5488DBB-7AC1-C246-A516-CF673F4FCCDA}" destId="{F44E5EF9-78A3-9D4C-97F9-910AC146C620}" srcOrd="0" destOrd="0" presId="urn:microsoft.com/office/officeart/2005/8/layout/gear1"/>
    <dgm:cxn modelId="{6DCC6E0E-D90F-2C4C-ABAC-53B9A70F436E}" type="presOf" srcId="{54C61E83-F934-AA43-B3AF-A6D593E84243}" destId="{56BAAC01-D217-EC4B-99B1-A0FCC8D8B50E}" srcOrd="0" destOrd="0" presId="urn:microsoft.com/office/officeart/2005/8/layout/gear1"/>
    <dgm:cxn modelId="{3F401983-D251-B548-9C6B-D8D5A907844D}" type="presParOf" srcId="{56BAAC01-D217-EC4B-99B1-A0FCC8D8B50E}" destId="{13D10232-6572-C04A-96D7-84400EA4F96D}" srcOrd="0" destOrd="0" presId="urn:microsoft.com/office/officeart/2005/8/layout/gear1"/>
    <dgm:cxn modelId="{CA3B4EF0-8FD5-8A43-B884-1988ADF6CA52}" type="presParOf" srcId="{56BAAC01-D217-EC4B-99B1-A0FCC8D8B50E}" destId="{CCBE195A-484B-EB4D-BC99-7EE343046202}" srcOrd="1" destOrd="0" presId="urn:microsoft.com/office/officeart/2005/8/layout/gear1"/>
    <dgm:cxn modelId="{7A0CE7C4-88D0-DD4A-BD5D-5DB39E18375F}" type="presParOf" srcId="{56BAAC01-D217-EC4B-99B1-A0FCC8D8B50E}" destId="{86E007B4-83B6-C641-85F5-612914625848}" srcOrd="2" destOrd="0" presId="urn:microsoft.com/office/officeart/2005/8/layout/gear1"/>
    <dgm:cxn modelId="{B78664F0-F9D5-B247-BB9A-4594351DCF6E}" type="presParOf" srcId="{56BAAC01-D217-EC4B-99B1-A0FCC8D8B50E}" destId="{D9D538DF-C442-DD42-B2AE-5678CD2EFB2C}" srcOrd="3" destOrd="0" presId="urn:microsoft.com/office/officeart/2005/8/layout/gear1"/>
    <dgm:cxn modelId="{8BB653EE-0027-6442-B9E1-0ABB8104A2CD}" type="presParOf" srcId="{56BAAC01-D217-EC4B-99B1-A0FCC8D8B50E}" destId="{92D9BA6B-7254-0C45-AA6F-880113865CF4}" srcOrd="4" destOrd="0" presId="urn:microsoft.com/office/officeart/2005/8/layout/gear1"/>
    <dgm:cxn modelId="{627EBCF8-9A9F-1B48-B811-9957B62FAFB0}" type="presParOf" srcId="{56BAAC01-D217-EC4B-99B1-A0FCC8D8B50E}" destId="{B984AEB5-C174-0748-A1E7-54BCA18D6B4C}" srcOrd="5" destOrd="0" presId="urn:microsoft.com/office/officeart/2005/8/layout/gear1"/>
    <dgm:cxn modelId="{A203C708-9001-0342-8A8B-BA6C51805802}" type="presParOf" srcId="{56BAAC01-D217-EC4B-99B1-A0FCC8D8B50E}" destId="{F44E5EF9-78A3-9D4C-97F9-910AC146C620}" srcOrd="6" destOrd="0" presId="urn:microsoft.com/office/officeart/2005/8/layout/gear1"/>
    <dgm:cxn modelId="{7E7E5C91-FD71-4849-A91F-5190B26280B6}" type="presParOf" srcId="{56BAAC01-D217-EC4B-99B1-A0FCC8D8B50E}" destId="{1C4812DE-6BAD-1549-849A-33C68335A967}" srcOrd="7" destOrd="0" presId="urn:microsoft.com/office/officeart/2005/8/layout/gear1"/>
    <dgm:cxn modelId="{2497DC1A-2833-5647-B1B7-296300462DE8}" type="presParOf" srcId="{56BAAC01-D217-EC4B-99B1-A0FCC8D8B50E}" destId="{0CE4FD51-F3E4-4A47-8319-92DD51C5F8EE}" srcOrd="8" destOrd="0" presId="urn:microsoft.com/office/officeart/2005/8/layout/gear1"/>
    <dgm:cxn modelId="{BB075A9F-A9F7-4D49-A110-AF5A0946A21A}" type="presParOf" srcId="{56BAAC01-D217-EC4B-99B1-A0FCC8D8B50E}" destId="{9C4535C7-A2BE-5043-B3F9-5A29DE96A0F9}" srcOrd="9" destOrd="0" presId="urn:microsoft.com/office/officeart/2005/8/layout/gear1"/>
    <dgm:cxn modelId="{172534ED-D8A2-354C-984C-280F70166CD0}" type="presParOf" srcId="{56BAAC01-D217-EC4B-99B1-A0FCC8D8B50E}" destId="{EA92EC30-C323-6045-B915-1CE0C4B3A30F}" srcOrd="10" destOrd="0" presId="urn:microsoft.com/office/officeart/2005/8/layout/gear1"/>
    <dgm:cxn modelId="{EF7DC6DC-A8E0-584F-A7F2-006F3974E796}" type="presParOf" srcId="{56BAAC01-D217-EC4B-99B1-A0FCC8D8B50E}" destId="{C5A895BF-63B4-464A-AC40-EF22069CA206}" srcOrd="11" destOrd="0" presId="urn:microsoft.com/office/officeart/2005/8/layout/gear1"/>
    <dgm:cxn modelId="{7055AF25-926E-084D-A3F6-D9CB4D249943}" type="presParOf" srcId="{56BAAC01-D217-EC4B-99B1-A0FCC8D8B50E}" destId="{3D278CF7-7852-734C-8D13-7438E4338F59}" srcOrd="12" destOrd="0" presId="urn:microsoft.com/office/officeart/2005/8/layout/gear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D10232-6572-C04A-96D7-84400EA4F96D}">
      <dsp:nvSpPr>
        <dsp:cNvPr id="0" name=""/>
        <dsp:cNvSpPr/>
      </dsp:nvSpPr>
      <dsp:spPr>
        <a:xfrm>
          <a:off x="2844800" y="1828800"/>
          <a:ext cx="2235200" cy="2235200"/>
        </a:xfrm>
        <a:prstGeom prst="gear9">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2133600">
            <a:lnSpc>
              <a:spcPct val="90000"/>
            </a:lnSpc>
            <a:spcBef>
              <a:spcPct val="0"/>
            </a:spcBef>
            <a:spcAft>
              <a:spcPct val="35000"/>
            </a:spcAft>
          </a:pPr>
          <a:r>
            <a:rPr lang="en-US" sz="4800" kern="1200" dirty="0" smtClean="0"/>
            <a:t>.</a:t>
          </a:r>
          <a:endParaRPr lang="en-US" sz="4800" kern="1200" dirty="0"/>
        </a:p>
      </dsp:txBody>
      <dsp:txXfrm>
        <a:off x="3294175" y="2352385"/>
        <a:ext cx="1336450" cy="1148939"/>
      </dsp:txXfrm>
    </dsp:sp>
    <dsp:sp modelId="{D9D538DF-C442-DD42-B2AE-5678CD2EFB2C}">
      <dsp:nvSpPr>
        <dsp:cNvPr id="0" name=""/>
        <dsp:cNvSpPr/>
      </dsp:nvSpPr>
      <dsp:spPr>
        <a:xfrm>
          <a:off x="1544320" y="1300480"/>
          <a:ext cx="1625600" cy="1625600"/>
        </a:xfrm>
        <a:prstGeom prst="gear6">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2133600">
            <a:lnSpc>
              <a:spcPct val="90000"/>
            </a:lnSpc>
            <a:spcBef>
              <a:spcPct val="0"/>
            </a:spcBef>
            <a:spcAft>
              <a:spcPct val="35000"/>
            </a:spcAft>
          </a:pPr>
          <a:r>
            <a:rPr lang="en-US" sz="4800" kern="1200" dirty="0" smtClean="0"/>
            <a:t>.</a:t>
          </a:r>
          <a:endParaRPr lang="en-US" sz="4800" kern="1200" dirty="0"/>
        </a:p>
      </dsp:txBody>
      <dsp:txXfrm>
        <a:off x="1953570" y="1712203"/>
        <a:ext cx="807100" cy="802154"/>
      </dsp:txXfrm>
    </dsp:sp>
    <dsp:sp modelId="{F44E5EF9-78A3-9D4C-97F9-910AC146C620}">
      <dsp:nvSpPr>
        <dsp:cNvPr id="0" name=""/>
        <dsp:cNvSpPr/>
      </dsp:nvSpPr>
      <dsp:spPr>
        <a:xfrm rot="20700000">
          <a:off x="2454821" y="178981"/>
          <a:ext cx="1592756" cy="1592756"/>
        </a:xfrm>
        <a:prstGeom prst="gear6">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2133600">
            <a:lnSpc>
              <a:spcPct val="90000"/>
            </a:lnSpc>
            <a:spcBef>
              <a:spcPct val="0"/>
            </a:spcBef>
            <a:spcAft>
              <a:spcPct val="35000"/>
            </a:spcAft>
          </a:pPr>
          <a:r>
            <a:rPr lang="en-US" sz="4800" kern="1200" dirty="0" smtClean="0"/>
            <a:t>.</a:t>
          </a:r>
          <a:endParaRPr lang="en-US" sz="4800" kern="1200" dirty="0"/>
        </a:p>
      </dsp:txBody>
      <dsp:txXfrm rot="-20700000">
        <a:off x="2804160" y="528320"/>
        <a:ext cx="894080" cy="894080"/>
      </dsp:txXfrm>
    </dsp:sp>
    <dsp:sp modelId="{EA92EC30-C323-6045-B915-1CE0C4B3A30F}">
      <dsp:nvSpPr>
        <dsp:cNvPr id="0" name=""/>
        <dsp:cNvSpPr/>
      </dsp:nvSpPr>
      <dsp:spPr>
        <a:xfrm>
          <a:off x="2671505" y="1492320"/>
          <a:ext cx="2861056" cy="2861056"/>
        </a:xfrm>
        <a:prstGeom prst="circularArrow">
          <a:avLst>
            <a:gd name="adj1" fmla="val 4687"/>
            <a:gd name="adj2" fmla="val 299029"/>
            <a:gd name="adj3" fmla="val 2513083"/>
            <a:gd name="adj4" fmla="val 15867933"/>
            <a:gd name="adj5" fmla="val 5469"/>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5A895BF-63B4-464A-AC40-EF22069CA206}">
      <dsp:nvSpPr>
        <dsp:cNvPr id="0" name=""/>
        <dsp:cNvSpPr/>
      </dsp:nvSpPr>
      <dsp:spPr>
        <a:xfrm>
          <a:off x="1256429" y="941355"/>
          <a:ext cx="2078736" cy="2078736"/>
        </a:xfrm>
        <a:prstGeom prst="leftCircularArrow">
          <a:avLst>
            <a:gd name="adj1" fmla="val 6452"/>
            <a:gd name="adj2" fmla="val 429999"/>
            <a:gd name="adj3" fmla="val 10489124"/>
            <a:gd name="adj4" fmla="val 14837806"/>
            <a:gd name="adj5" fmla="val 7527"/>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D278CF7-7852-734C-8D13-7438E4338F59}">
      <dsp:nvSpPr>
        <dsp:cNvPr id="0" name=""/>
        <dsp:cNvSpPr/>
      </dsp:nvSpPr>
      <dsp:spPr>
        <a:xfrm>
          <a:off x="2086400" y="-169332"/>
          <a:ext cx="2241296" cy="2241296"/>
        </a:xfrm>
        <a:prstGeom prst="circularArrow">
          <a:avLst>
            <a:gd name="adj1" fmla="val 5984"/>
            <a:gd name="adj2" fmla="val 394124"/>
            <a:gd name="adj3" fmla="val 13313824"/>
            <a:gd name="adj4" fmla="val 10508221"/>
            <a:gd name="adj5" fmla="val 6981"/>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7ED093DB-D3EE-A44B-88B9-D79B47120669}" type="datetime1">
              <a:rPr lang="en-US"/>
              <a:pPr>
                <a:defRPr/>
              </a:pPr>
              <a:t>9/24/15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766C6EDA-6A24-8A48-8C3C-B3923424D36E}" type="slidenum">
              <a:rPr lang="en-US"/>
              <a:pPr>
                <a:defRPr/>
              </a:pPr>
              <a:t>‹#›</a:t>
            </a:fld>
            <a:endParaRPr lang="en-US"/>
          </a:p>
        </p:txBody>
      </p:sp>
    </p:spTree>
    <p:extLst>
      <p:ext uri="{BB962C8B-B14F-4D97-AF65-F5344CB8AC3E}">
        <p14:creationId xmlns:p14="http://schemas.microsoft.com/office/powerpoint/2010/main" val="233860197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2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Tahoma"/>
                <a:ea typeface="+mn-ea"/>
                <a:cs typeface="Tahom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Tahoma" pitchFamily="-65" charset="0"/>
                <a:ea typeface="Tahoma" pitchFamily="-65" charset="0"/>
                <a:cs typeface="Tahoma" pitchFamily="-65" charset="0"/>
              </a:defRPr>
            </a:lvl1pPr>
          </a:lstStyle>
          <a:p>
            <a:pPr>
              <a:defRPr/>
            </a:pPr>
            <a:fld id="{E5FCF56E-0704-1348-8132-02537FC89DF6}" type="datetime1">
              <a:rPr lang="en-US"/>
              <a:pPr>
                <a:defRPr/>
              </a:pPr>
              <a:t>9/24/15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Tahoma"/>
                <a:ea typeface="+mn-ea"/>
                <a:cs typeface="Tahom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Tahoma" pitchFamily="-65" charset="0"/>
                <a:ea typeface="Tahoma" pitchFamily="-65" charset="0"/>
                <a:cs typeface="Tahoma" pitchFamily="-65" charset="0"/>
              </a:defRPr>
            </a:lvl1pPr>
          </a:lstStyle>
          <a:p>
            <a:pPr>
              <a:defRPr/>
            </a:pPr>
            <a:fld id="{BB0E4AE8-5413-AC49-B30C-A2ED9D6239E7}" type="slidenum">
              <a:rPr lang="en-US"/>
              <a:pPr>
                <a:defRPr/>
              </a:pPr>
              <a:t>‹#›</a:t>
            </a:fld>
            <a:endParaRPr lang="en-US"/>
          </a:p>
        </p:txBody>
      </p:sp>
    </p:spTree>
    <p:extLst>
      <p:ext uri="{BB962C8B-B14F-4D97-AF65-F5344CB8AC3E}">
        <p14:creationId xmlns:p14="http://schemas.microsoft.com/office/powerpoint/2010/main" val="3299337545"/>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Tahoma"/>
        <a:ea typeface="ＭＳ Ｐゴシック" pitchFamily="-109"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9"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9"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9"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 Id="rId3" Type="http://schemas.openxmlformats.org/officeDocument/2006/relationships/hyperlink" Target="http://en.wikipedia.org/wiki/Anti-pattern"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 Id="rId3"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Patterns</a:t>
            </a: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	Working with Martin Fowler, I felt like I had to address this in patterns</a:t>
            </a:r>
            <a:r>
              <a:rPr lang="en-US" baseline="0" dirty="0" smtClean="0"/>
              <a:t> and </a:t>
            </a:r>
            <a:r>
              <a:rPr lang="en-US" baseline="0" dirty="0" err="1" smtClean="0"/>
              <a:t>antipatterns</a:t>
            </a:r>
            <a:r>
              <a:rPr lang="en-US" baseline="0" dirty="0" smtClean="0"/>
              <a:t> ;)</a:t>
            </a: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Patterns: Attitudes, behaviors, and characteristics that lead to more effective meetings and, therefore, more valuable results. And maybe, just maybe, the meetings will be more enjoyable.</a:t>
            </a:r>
          </a:p>
          <a:p>
            <a:endParaRPr lang="en-US" dirty="0" smtClean="0"/>
          </a:p>
          <a:p>
            <a:r>
              <a:rPr lang="en-US" dirty="0" smtClean="0"/>
              <a:t>Antipatterns</a:t>
            </a:r>
          </a:p>
          <a:p>
            <a:pPr lvl="1"/>
            <a:r>
              <a:rPr lang="en-US" dirty="0" smtClean="0">
                <a:hlinkClick r:id="rId3"/>
              </a:rPr>
              <a:t>Anti-pattern definition on Wikipedia</a:t>
            </a:r>
            <a:r>
              <a:rPr lang="en-US" dirty="0" smtClean="0"/>
              <a:t>: Some repeated pattern of action, process or structure that initially appears to be beneficial, but ultimately produces more bad consequences than beneficial results,</a:t>
            </a:r>
          </a:p>
          <a:p>
            <a:pPr lvl="1"/>
            <a:endParaRPr lang="en-US" dirty="0" smtClean="0"/>
          </a:p>
          <a:p>
            <a:r>
              <a:rPr lang="en-US" dirty="0" smtClean="0"/>
              <a:t>Both apply to Facilitator and Participants</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It’s not up to me.</a:t>
            </a:r>
          </a:p>
          <a:p>
            <a:r>
              <a:rPr lang="en-US" b="1" dirty="0" smtClean="0">
                <a:solidFill>
                  <a:srgbClr val="C3D69B"/>
                </a:solidFill>
              </a:rPr>
              <a:t>Belief</a:t>
            </a:r>
            <a:r>
              <a:rPr lang="en-US" dirty="0" smtClean="0"/>
              <a:t>: Neutrality prevents conflict.</a:t>
            </a:r>
          </a:p>
          <a:p>
            <a:r>
              <a:rPr lang="en-US" b="1" dirty="0" smtClean="0">
                <a:solidFill>
                  <a:srgbClr val="C3D69B"/>
                </a:solidFill>
              </a:rPr>
              <a:t>Behavior</a:t>
            </a:r>
            <a:r>
              <a:rPr lang="en-US" dirty="0" smtClean="0"/>
              <a:t>: Rarely expresses opinions or takes a position.  Facilitative.</a:t>
            </a:r>
          </a:p>
          <a:p>
            <a:r>
              <a:rPr lang="en-US" b="1" dirty="0" smtClean="0">
                <a:solidFill>
                  <a:srgbClr val="C3D69B"/>
                </a:solidFill>
              </a:rPr>
              <a:t>Characteristics</a:t>
            </a:r>
            <a:r>
              <a:rPr lang="en-US" dirty="0" smtClean="0"/>
              <a:t>: Passive collaborative, facilitative.</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I'm here to hold the lamp and show the way.</a:t>
            </a:r>
          </a:p>
          <a:p>
            <a:r>
              <a:rPr lang="en-US" b="1" dirty="0" smtClean="0">
                <a:solidFill>
                  <a:srgbClr val="C3D69B"/>
                </a:solidFill>
              </a:rPr>
              <a:t>Belief</a:t>
            </a:r>
            <a:r>
              <a:rPr lang="en-US" dirty="0" smtClean="0"/>
              <a:t>: My role is to help you find your way and shine the light where it's needed.</a:t>
            </a:r>
          </a:p>
          <a:p>
            <a:r>
              <a:rPr lang="en-US" b="1" dirty="0" smtClean="0">
                <a:solidFill>
                  <a:srgbClr val="C3D69B"/>
                </a:solidFill>
              </a:rPr>
              <a:t>Behavior</a:t>
            </a:r>
            <a:r>
              <a:rPr lang="en-US" dirty="0" smtClean="0"/>
              <a:t>: Listens, asks, reframes and rephrases.</a:t>
            </a:r>
          </a:p>
          <a:p>
            <a:r>
              <a:rPr lang="en-US" b="1" dirty="0" smtClean="0">
                <a:solidFill>
                  <a:srgbClr val="C3D69B"/>
                </a:solidFill>
              </a:rPr>
              <a:t>Characteristics</a:t>
            </a:r>
            <a:r>
              <a:rPr lang="en-US" dirty="0" smtClean="0"/>
              <a:t>: Calm, attentive, patient, and offering.</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I’m here to ask, not tell.</a:t>
            </a:r>
          </a:p>
          <a:p>
            <a:r>
              <a:rPr lang="en-US" b="1" dirty="0" smtClean="0">
                <a:solidFill>
                  <a:srgbClr val="C3D69B"/>
                </a:solidFill>
              </a:rPr>
              <a:t>Belief</a:t>
            </a:r>
            <a:r>
              <a:rPr lang="en-US" dirty="0" smtClean="0"/>
              <a:t>: Asking questions is better than making statements.</a:t>
            </a:r>
          </a:p>
          <a:p>
            <a:r>
              <a:rPr lang="en-US" b="1" dirty="0" smtClean="0">
                <a:solidFill>
                  <a:srgbClr val="C3D69B"/>
                </a:solidFill>
              </a:rPr>
              <a:t>Behavior</a:t>
            </a:r>
            <a:r>
              <a:rPr lang="en-US" dirty="0" smtClean="0"/>
              <a:t>: Asks questions, listens actively, and uses effective techniques to clarify and to elicit.</a:t>
            </a:r>
          </a:p>
          <a:p>
            <a:r>
              <a:rPr lang="en-US" b="1" dirty="0" smtClean="0">
                <a:solidFill>
                  <a:srgbClr val="C3D69B"/>
                </a:solidFill>
              </a:rPr>
              <a:t>Characteristics</a:t>
            </a:r>
            <a:r>
              <a:rPr lang="en-US" dirty="0" smtClean="0"/>
              <a:t>: Calm, questioning, persistent</a:t>
            </a:r>
          </a:p>
          <a:p>
            <a:endParaRPr lang="en-US" b="1"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While a facilitator might be an expert in the domain under discussion, or expert in some related domain, the facilitator resists the urge to make statements/assertions/pronouncements. Rather, the facilitator is a master of questioning, bringing out information and encouraging participants to work together.</a:t>
            </a:r>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With enough information, we can reach a conclusion.</a:t>
            </a:r>
          </a:p>
          <a:p>
            <a:r>
              <a:rPr lang="en-US" b="1" dirty="0" smtClean="0">
                <a:solidFill>
                  <a:srgbClr val="C3D69B"/>
                </a:solidFill>
              </a:rPr>
              <a:t>Belief</a:t>
            </a:r>
            <a:r>
              <a:rPr lang="en-US" dirty="0" smtClean="0"/>
              <a:t>: It’s facts that count, not opinions, bound with reason.</a:t>
            </a:r>
          </a:p>
          <a:p>
            <a:r>
              <a:rPr lang="en-US" b="1" dirty="0" smtClean="0">
                <a:solidFill>
                  <a:srgbClr val="C3D69B"/>
                </a:solidFill>
              </a:rPr>
              <a:t>Behavior</a:t>
            </a:r>
            <a:r>
              <a:rPr lang="en-US" dirty="0" smtClean="0"/>
              <a:t>: Asks questions, engages participants in inquiry, and guides them to reaching conclusions based on facts/information in evidence.</a:t>
            </a:r>
          </a:p>
          <a:p>
            <a:r>
              <a:rPr lang="en-US" b="1" dirty="0" smtClean="0">
                <a:solidFill>
                  <a:srgbClr val="C3D69B"/>
                </a:solidFill>
              </a:rPr>
              <a:t>Characteristics</a:t>
            </a:r>
            <a:r>
              <a:rPr lang="en-US" dirty="0" smtClean="0"/>
              <a:t>: Patient, inquisitive, articulate</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 brilliant London-based "consulting detective", Holmes is famous for his intellectual prowess, and is renowned for his skillful use of "deductive reasoning" while using </a:t>
            </a:r>
            <a:r>
              <a:rPr lang="en-US" dirty="0" err="1" smtClean="0"/>
              <a:t>abductive</a:t>
            </a:r>
            <a:r>
              <a:rPr lang="en-US" dirty="0" smtClean="0"/>
              <a:t> reasoning (inference to the best explanation) and astute observation to solve difficult cases. See </a:t>
            </a:r>
            <a:r>
              <a:rPr lang="en-US" dirty="0" smtClean="0">
                <a:hlinkClick r:id="rId3" action="ppaction://hlinksldjump"/>
              </a:rPr>
              <a:t>Conclusion Jumper</a:t>
            </a:r>
            <a:r>
              <a:rPr lang="en-US" dirty="0" smtClean="0"/>
              <a:t>.</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chemeClr val="accent3">
                    <a:lumMod val="60000"/>
                    <a:lumOff val="40000"/>
                  </a:schemeClr>
                </a:solidFill>
              </a:rPr>
              <a:t>Motto</a:t>
            </a:r>
            <a:r>
              <a:rPr lang="en-US" dirty="0" smtClean="0"/>
              <a:t>: I know what's best.</a:t>
            </a:r>
          </a:p>
          <a:p>
            <a:r>
              <a:rPr lang="en-US" b="1" dirty="0" smtClean="0">
                <a:solidFill>
                  <a:schemeClr val="accent3">
                    <a:lumMod val="60000"/>
                    <a:lumOff val="40000"/>
                  </a:schemeClr>
                </a:solidFill>
              </a:rPr>
              <a:t>Belief</a:t>
            </a:r>
            <a:r>
              <a:rPr lang="en-US" dirty="0" smtClean="0"/>
              <a:t>: I have more knowledge/experience/wisdom than the rest of you, so you should listen to me, and I'll make sure you get to the right place. If you were competent, you probably wouldn't need me.</a:t>
            </a:r>
          </a:p>
          <a:p>
            <a:r>
              <a:rPr lang="en-US" b="1" dirty="0" smtClean="0">
                <a:solidFill>
                  <a:srgbClr val="C3D69B"/>
                </a:solidFill>
              </a:rPr>
              <a:t>Behavior</a:t>
            </a:r>
            <a:r>
              <a:rPr lang="en-US" dirty="0" smtClean="0"/>
              <a:t>: Can be condescending, in a nice way – paternalistic.</a:t>
            </a:r>
          </a:p>
          <a:p>
            <a:r>
              <a:rPr lang="en-US" b="1" dirty="0" smtClean="0">
                <a:solidFill>
                  <a:srgbClr val="C3D69B"/>
                </a:solidFill>
              </a:rPr>
              <a:t>Characteristics</a:t>
            </a:r>
            <a:r>
              <a:rPr lang="en-US" dirty="0" smtClean="0"/>
              <a:t>: pleasant, but insistent, in directing, driving, and choosing for others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The Benevolent Dictator is convinced of both his own benevolence and his own authority. That authority usually comes from his own belief, as opposed to any mandate or charter from the group or from above.</a:t>
            </a:r>
          </a:p>
          <a:p>
            <a:endParaRPr lang="en-US" dirty="0" smtClean="0"/>
          </a:p>
          <a:p>
            <a:r>
              <a:rPr lang="en-US" dirty="0" smtClean="0"/>
              <a:t>Story: MCA program, </a:t>
            </a:r>
            <a:r>
              <a:rPr lang="en-US" dirty="0" err="1" smtClean="0"/>
              <a:t>Miha</a:t>
            </a:r>
            <a:endParaRPr lang="en-US" dirty="0" smtClean="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b="1" dirty="0" smtClean="0">
                <a:solidFill>
                  <a:schemeClr val="accent3">
                    <a:lumMod val="60000"/>
                    <a:lumOff val="40000"/>
                  </a:schemeClr>
                </a:solidFill>
              </a:rPr>
              <a:t>Motto</a:t>
            </a:r>
            <a:r>
              <a:rPr lang="en-US" dirty="0" smtClean="0"/>
              <a:t>: It’s worth repeating.</a:t>
            </a:r>
            <a:r>
              <a:rPr lang="en-US" baseline="0" dirty="0" smtClean="0"/>
              <a:t>  It’s worth repeating. It’s worth repeating.</a:t>
            </a:r>
            <a:endParaRPr lang="en-US" dirty="0" smtClean="0"/>
          </a:p>
          <a:p>
            <a:r>
              <a:rPr lang="en-US" b="1" dirty="0" smtClean="0">
                <a:solidFill>
                  <a:schemeClr val="accent3">
                    <a:lumMod val="60000"/>
                    <a:lumOff val="40000"/>
                  </a:schemeClr>
                </a:solidFill>
              </a:rPr>
              <a:t>Belief</a:t>
            </a:r>
            <a:r>
              <a:rPr lang="en-US" dirty="0" smtClean="0"/>
              <a:t>: You’ll only understand if I say it at least 3 times.</a:t>
            </a:r>
          </a:p>
          <a:p>
            <a:r>
              <a:rPr lang="en-US" b="1" dirty="0" smtClean="0">
                <a:solidFill>
                  <a:srgbClr val="C3D69B"/>
                </a:solidFill>
              </a:rPr>
              <a:t>Behavior</a:t>
            </a:r>
            <a:r>
              <a:rPr lang="en-US" dirty="0" smtClean="0"/>
              <a:t>: Says the same thing repeatedly, frequently in somewhat different words, frequently 2 or 3 more times.</a:t>
            </a:r>
          </a:p>
          <a:p>
            <a:r>
              <a:rPr lang="en-US" b="1" dirty="0" smtClean="0">
                <a:solidFill>
                  <a:srgbClr val="C3D69B"/>
                </a:solidFill>
              </a:rPr>
              <a:t>Characteristics</a:t>
            </a:r>
            <a:r>
              <a:rPr lang="en-US" dirty="0" smtClean="0"/>
              <a:t>: Articulate, filled with conviction, perhaps lacking confidence, perhaps not sure how to handle silence</a:t>
            </a:r>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chemeClr val="accent3">
                    <a:lumMod val="60000"/>
                    <a:lumOff val="40000"/>
                  </a:schemeClr>
                </a:solidFill>
              </a:rPr>
              <a:t>Motto: </a:t>
            </a:r>
            <a:r>
              <a:rPr lang="en-US" b="0" dirty="0" smtClean="0">
                <a:solidFill>
                  <a:schemeClr val="accent3">
                    <a:lumMod val="60000"/>
                    <a:lumOff val="40000"/>
                  </a:schemeClr>
                </a:solidFill>
              </a:rPr>
              <a:t>The end, if it’s what I want, justifies any means.</a:t>
            </a:r>
          </a:p>
          <a:p>
            <a:r>
              <a:rPr lang="en-US" b="1" dirty="0" smtClean="0">
                <a:solidFill>
                  <a:schemeClr val="accent3">
                    <a:lumMod val="60000"/>
                    <a:lumOff val="40000"/>
                  </a:schemeClr>
                </a:solidFill>
              </a:rPr>
              <a:t>Belief: </a:t>
            </a:r>
            <a:r>
              <a:rPr lang="en-US" b="0" dirty="0" smtClean="0">
                <a:solidFill>
                  <a:schemeClr val="accent3">
                    <a:lumMod val="60000"/>
                    <a:lumOff val="40000"/>
                  </a:schemeClr>
                </a:solidFill>
              </a:rPr>
              <a:t>I can, and will, utilize any tool or stratagem to achieve my goals. I’m entitled to do so because I’m smarter and cleverer and it’s what I want.</a:t>
            </a:r>
          </a:p>
          <a:p>
            <a:r>
              <a:rPr lang="en-US" b="1" dirty="0" smtClean="0">
                <a:solidFill>
                  <a:schemeClr val="accent3">
                    <a:lumMod val="60000"/>
                    <a:lumOff val="40000"/>
                  </a:schemeClr>
                </a:solidFill>
              </a:rPr>
              <a:t>Behavior: </a:t>
            </a:r>
            <a:r>
              <a:rPr lang="en-US" b="0" dirty="0" smtClean="0">
                <a:solidFill>
                  <a:schemeClr val="accent3">
                    <a:lumMod val="60000"/>
                    <a:lumOff val="40000"/>
                  </a:schemeClr>
                </a:solidFill>
              </a:rPr>
              <a:t>Manipulates, uses loaded language, conspires, convinces, distracts, distorts</a:t>
            </a:r>
          </a:p>
          <a:p>
            <a:r>
              <a:rPr lang="en-US" b="1" dirty="0" smtClean="0">
                <a:solidFill>
                  <a:schemeClr val="accent3">
                    <a:lumMod val="60000"/>
                    <a:lumOff val="40000"/>
                  </a:schemeClr>
                </a:solidFill>
              </a:rPr>
              <a:t>Characteristics: </a:t>
            </a:r>
            <a:r>
              <a:rPr lang="en-US" b="0" dirty="0" smtClean="0">
                <a:solidFill>
                  <a:schemeClr val="accent3">
                    <a:lumMod val="60000"/>
                    <a:lumOff val="40000"/>
                  </a:schemeClr>
                </a:solidFill>
              </a:rPr>
              <a:t>Insidious, manipulative, conspiratorial, superficially open and honest This may be one of my least favorite </a:t>
            </a:r>
            <a:r>
              <a:rPr lang="en-US" b="0" dirty="0" err="1" smtClean="0">
                <a:solidFill>
                  <a:schemeClr val="accent3">
                    <a:lumMod val="60000"/>
                    <a:lumOff val="40000"/>
                  </a:schemeClr>
                </a:solidFill>
              </a:rPr>
              <a:t>antipatterns</a:t>
            </a:r>
            <a:r>
              <a:rPr lang="en-US" b="0" dirty="0" smtClean="0">
                <a:solidFill>
                  <a:schemeClr val="accent3">
                    <a:lumMod val="60000"/>
                    <a:lumOff val="40000"/>
                  </a:schemeClr>
                </a:solidFill>
              </a:rPr>
              <a:t>, because it’s so destructive, while trying to wear the guise of constructive and collaborative. The Evil Genius is the one who’s whispering to others, who catches others alone during breaks, who speaks against one to another, who proposes antagonistic ideas and tries to make them sound constructive, and so on.</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It does go on and on.</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It’s frequently hard to spot the Evil Genius, because they mask their insidious manipulation so well.</a:t>
            </a:r>
          </a:p>
          <a:p>
            <a:endParaRPr lang="en-US" b="1" dirty="0" smtClean="0">
              <a:solidFill>
                <a:schemeClr val="accent3">
                  <a:lumMod val="60000"/>
                  <a:lumOff val="40000"/>
                </a:schemeClr>
              </a:solidFill>
            </a:endParaRPr>
          </a:p>
          <a:p>
            <a:r>
              <a:rPr lang="en-US" b="0" dirty="0" smtClean="0">
                <a:solidFill>
                  <a:schemeClr val="accent3">
                    <a:lumMod val="60000"/>
                    <a:lumOff val="40000"/>
                  </a:schemeClr>
                </a:solidFill>
              </a:rPr>
              <a:t>And their manipulations are destructive, because they violate all the principles of collaboration.</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“If I can get this one to side with me against that one, then I’ll weaken the entire group so that I can achieve my ends.”</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And they frequently delude themselves into thinking that they are working for the good of the group.</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Frankly, I have trouble imagining someone acting in this </a:t>
            </a:r>
            <a:r>
              <a:rPr lang="en-US" b="0" dirty="0" err="1" smtClean="0">
                <a:solidFill>
                  <a:schemeClr val="accent3">
                    <a:lumMod val="60000"/>
                    <a:lumOff val="40000"/>
                  </a:schemeClr>
                </a:solidFill>
              </a:rPr>
              <a:t>antipattern</a:t>
            </a:r>
            <a:r>
              <a:rPr lang="en-US" b="0" dirty="0" smtClean="0">
                <a:solidFill>
                  <a:schemeClr val="accent3">
                    <a:lumMod val="60000"/>
                    <a:lumOff val="40000"/>
                  </a:schemeClr>
                </a:solidFill>
              </a:rPr>
              <a:t> as a facilitator. And if they were, I can’t imagine that they’d be open and honest enough to own up to it and change.</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This one is hard to deal with, because they are so good at being deceitful and duplicitous.</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Story: Bret</a:t>
            </a:r>
            <a:endParaRPr lang="en-US" b="0"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 </a:t>
            </a:r>
            <a:r>
              <a:rPr lang="en-US" b="0" dirty="0" smtClean="0">
                <a:solidFill>
                  <a:srgbClr val="C3D69B"/>
                </a:solidFill>
              </a:rPr>
              <a:t>It’s all about the combat!</a:t>
            </a:r>
          </a:p>
          <a:p>
            <a:r>
              <a:rPr lang="en-US" b="1" dirty="0" smtClean="0">
                <a:solidFill>
                  <a:srgbClr val="C3D69B"/>
                </a:solidFill>
              </a:rPr>
              <a:t>Belief: </a:t>
            </a:r>
            <a:r>
              <a:rPr lang="en-US" b="0" dirty="0" smtClean="0">
                <a:solidFill>
                  <a:srgbClr val="C3D69B"/>
                </a:solidFill>
              </a:rPr>
              <a:t>The best results come from heated discussion/argument.</a:t>
            </a:r>
          </a:p>
          <a:p>
            <a:r>
              <a:rPr lang="en-US" b="1" dirty="0" smtClean="0">
                <a:solidFill>
                  <a:srgbClr val="C3D69B"/>
                </a:solidFill>
              </a:rPr>
              <a:t>Behavior: </a:t>
            </a:r>
            <a:r>
              <a:rPr lang="en-US" b="0" dirty="0" smtClean="0">
                <a:solidFill>
                  <a:srgbClr val="C3D69B"/>
                </a:solidFill>
              </a:rPr>
              <a:t>Challenging and confrontational.</a:t>
            </a:r>
          </a:p>
          <a:p>
            <a:r>
              <a:rPr lang="en-US" b="1" dirty="0" smtClean="0">
                <a:solidFill>
                  <a:srgbClr val="C3D69B"/>
                </a:solidFill>
              </a:rPr>
              <a:t>Characteristics: </a:t>
            </a:r>
            <a:r>
              <a:rPr lang="en-US" b="0" dirty="0" smtClean="0">
                <a:solidFill>
                  <a:srgbClr val="C3D69B"/>
                </a:solidFill>
              </a:rPr>
              <a:t>Doesn’t take it personally, and doesn’t understand why you do.</a:t>
            </a:r>
          </a:p>
          <a:p>
            <a:endParaRPr lang="en-US" b="1" dirty="0" smtClean="0">
              <a:solidFill>
                <a:srgbClr val="C3D69B"/>
              </a:solidFill>
            </a:endParaRPr>
          </a:p>
          <a:p>
            <a:r>
              <a:rPr lang="en-US" b="0" dirty="0" smtClean="0">
                <a:solidFill>
                  <a:srgbClr val="C3D69B"/>
                </a:solidFill>
              </a:rPr>
              <a:t>There are some people who seem to be happiest when they are immersed in conflict of various sorts.  “Violent agreement” is frequently heard, along with being told that it’s more interesting that way, or that you shouldn’t have to hold back, or that it’s not personal, or…</a:t>
            </a:r>
          </a:p>
          <a:p>
            <a:endParaRPr lang="en-US" b="0" dirty="0" smtClean="0">
              <a:solidFill>
                <a:srgbClr val="C3D69B"/>
              </a:solidFill>
            </a:endParaRPr>
          </a:p>
          <a:p>
            <a:r>
              <a:rPr lang="en-US" b="0" dirty="0" smtClean="0">
                <a:solidFill>
                  <a:srgbClr val="C3D69B"/>
                </a:solidFill>
              </a:rPr>
              <a:t>The problem is that most people do not respond positively to being attacked, assaulted, dominated, overwhelmed with perceived verbal and physical violence. They frequently do take it personally.</a:t>
            </a:r>
          </a:p>
          <a:p>
            <a:endParaRPr lang="en-US" b="0" dirty="0" smtClean="0">
              <a:solidFill>
                <a:srgbClr val="C3D69B"/>
              </a:solidFill>
            </a:endParaRPr>
          </a:p>
          <a:p>
            <a:r>
              <a:rPr lang="en-US" b="0" dirty="0" smtClean="0">
                <a:solidFill>
                  <a:srgbClr val="C3D69B"/>
                </a:solidFill>
              </a:rPr>
              <a:t>As a facilitator, behaving this way is right up there with the Evil Genius - you just shouldn’t be facilitating, unless it’s the Ultimate Fighting Championships!</a:t>
            </a:r>
          </a:p>
          <a:p>
            <a:endParaRPr lang="en-US" b="0" dirty="0" smtClean="0">
              <a:solidFill>
                <a:srgbClr val="C3D69B"/>
              </a:solidFill>
            </a:endParaRPr>
          </a:p>
          <a:p>
            <a:r>
              <a:rPr lang="en-US" b="0" dirty="0" smtClean="0">
                <a:solidFill>
                  <a:srgbClr val="C3D69B"/>
                </a:solidFill>
              </a:rPr>
              <a:t>As a participant, you contribute to creating a situation in which no one else is interested in speaking up. Why speak up when someone is going to challenge you to a fight? That’s not fun for most people.</a:t>
            </a:r>
          </a:p>
          <a:p>
            <a:endParaRPr lang="en-US" b="1" dirty="0" smtClean="0">
              <a:solidFill>
                <a:srgbClr val="C3D69B"/>
              </a:solidFill>
            </a:endParaRPr>
          </a:p>
          <a:p>
            <a:r>
              <a:rPr lang="en-US" b="1" dirty="0" smtClean="0">
                <a:solidFill>
                  <a:srgbClr val="C3D69B"/>
                </a:solidFill>
              </a:rPr>
              <a:t>Dealing with The Gladiator requires the patience and confidence to talk to them directly and ask them to tone it down. In many cases, Gladiators are not actually bad people - they’ve just fallen into a pattern of behavior that has worked for them.</a:t>
            </a:r>
          </a:p>
          <a:p>
            <a:endParaRPr lang="en-US" b="1" dirty="0" smtClean="0">
              <a:solidFill>
                <a:srgbClr val="C3D69B"/>
              </a:solidFill>
            </a:endParaRPr>
          </a:p>
          <a:p>
            <a:r>
              <a:rPr lang="en-US" b="1" dirty="0" smtClean="0">
                <a:solidFill>
                  <a:srgbClr val="C3D69B"/>
                </a:solidFill>
              </a:rPr>
              <a:t>Story:</a:t>
            </a:r>
            <a:r>
              <a:rPr lang="en-US" b="1" baseline="0" dirty="0" smtClean="0">
                <a:solidFill>
                  <a:srgbClr val="C3D69B"/>
                </a:solidFill>
              </a:rPr>
              <a:t> Scott &amp; Bret</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I'm here to rescue you.</a:t>
            </a:r>
            <a:endParaRPr lang="en-US" b="1" dirty="0" smtClean="0"/>
          </a:p>
          <a:p>
            <a:r>
              <a:rPr lang="en-US" b="1" dirty="0" smtClean="0">
                <a:solidFill>
                  <a:srgbClr val="C3D69B"/>
                </a:solidFill>
              </a:rPr>
              <a:t>Belief</a:t>
            </a:r>
            <a:r>
              <a:rPr lang="en-US" dirty="0" smtClean="0"/>
              <a:t>: I bring special skills and knowledge, and you must want me to use them.</a:t>
            </a:r>
          </a:p>
          <a:p>
            <a:r>
              <a:rPr lang="en-US" b="1" dirty="0" smtClean="0">
                <a:solidFill>
                  <a:srgbClr val="C3D69B"/>
                </a:solidFill>
              </a:rPr>
              <a:t>Behavior</a:t>
            </a:r>
            <a:r>
              <a:rPr lang="en-US" dirty="0" smtClean="0"/>
              <a:t>: Leaps into the breach to answer questions, solve problems, soothe injured feelings, and otherwise care for the participants.</a:t>
            </a:r>
          </a:p>
          <a:p>
            <a:r>
              <a:rPr lang="en-US" b="1" dirty="0" smtClean="0">
                <a:solidFill>
                  <a:srgbClr val="C3D69B"/>
                </a:solidFill>
              </a:rPr>
              <a:t>Characteristics</a:t>
            </a:r>
            <a:r>
              <a:rPr lang="en-US" dirty="0" smtClean="0"/>
              <a:t>: Gentle but firm, frequently offering answers/solutions rather than asking questions.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The Superhero operates from the conviction that she is here to save the group, to apply her special powers and knowledge to make sure that everything comes out right. While this can be benevolent, it frequently disempowers the group.</a:t>
            </a:r>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Two Questions:</a:t>
            </a:r>
          </a:p>
          <a:p>
            <a:endParaRPr lang="en-US" dirty="0" smtClean="0"/>
          </a:p>
          <a:p>
            <a:r>
              <a:rPr lang="en-US" dirty="0" smtClean="0"/>
              <a:t>Who</a:t>
            </a:r>
            <a:r>
              <a:rPr lang="en-US" baseline="0" dirty="0" smtClean="0"/>
              <a:t> cares?</a:t>
            </a:r>
          </a:p>
          <a:p>
            <a:endParaRPr lang="en-US" baseline="0" dirty="0" smtClean="0"/>
          </a:p>
          <a:p>
            <a:r>
              <a:rPr lang="en-US" baseline="0" dirty="0" smtClean="0"/>
              <a:t>Who facilitates?</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chemeClr val="accent3">
                    <a:lumMod val="60000"/>
                    <a:lumOff val="40000"/>
                  </a:schemeClr>
                </a:solidFill>
              </a:rPr>
              <a:t>Motto</a:t>
            </a:r>
            <a:r>
              <a:rPr lang="en-US" dirty="0" smtClean="0"/>
              <a:t>: I’m worth listening to.</a:t>
            </a:r>
          </a:p>
          <a:p>
            <a:r>
              <a:rPr lang="en-US" b="1" dirty="0" smtClean="0">
                <a:solidFill>
                  <a:schemeClr val="accent3">
                    <a:lumMod val="60000"/>
                    <a:lumOff val="40000"/>
                  </a:schemeClr>
                </a:solidFill>
              </a:rPr>
              <a:t>Belief</a:t>
            </a:r>
            <a:r>
              <a:rPr lang="en-US" dirty="0" smtClean="0"/>
              <a:t>: I know that people love to hear what I have to say because I’m so articulate and I have such a way with words.</a:t>
            </a:r>
          </a:p>
          <a:p>
            <a:r>
              <a:rPr lang="en-US" b="1" dirty="0" smtClean="0">
                <a:solidFill>
                  <a:srgbClr val="C3D69B"/>
                </a:solidFill>
              </a:rPr>
              <a:t>Behavior</a:t>
            </a:r>
            <a:r>
              <a:rPr lang="en-US" dirty="0" smtClean="0"/>
              <a:t>: Dominates the conversation by talking.  And talking. And talking. Not malicious,</a:t>
            </a:r>
            <a:r>
              <a:rPr lang="en-US" baseline="0" dirty="0" smtClean="0"/>
              <a:t> just unable to hear anyone besides herself.</a:t>
            </a:r>
            <a:endParaRPr lang="en-US" dirty="0" smtClean="0"/>
          </a:p>
          <a:p>
            <a:r>
              <a:rPr lang="en-US" b="1" dirty="0" smtClean="0">
                <a:solidFill>
                  <a:srgbClr val="C3D69B"/>
                </a:solidFill>
              </a:rPr>
              <a:t>Characteristics</a:t>
            </a:r>
            <a:r>
              <a:rPr lang="en-US" dirty="0" smtClean="0"/>
              <a:t>: Relentless, verbose, determined.</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 </a:t>
            </a:r>
            <a:r>
              <a:rPr lang="en-US" b="0" dirty="0" smtClean="0">
                <a:solidFill>
                  <a:srgbClr val="C3D69B"/>
                </a:solidFill>
              </a:rPr>
              <a:t>I don’t need to hear everything you have to say - I’ve got it!</a:t>
            </a:r>
          </a:p>
          <a:p>
            <a:r>
              <a:rPr lang="en-US" b="1" dirty="0" smtClean="0">
                <a:solidFill>
                  <a:srgbClr val="C3D69B"/>
                </a:solidFill>
              </a:rPr>
              <a:t>Belief: </a:t>
            </a:r>
            <a:r>
              <a:rPr lang="en-US" b="0" dirty="0" smtClean="0">
                <a:solidFill>
                  <a:srgbClr val="C3D69B"/>
                </a:solidFill>
              </a:rPr>
              <a:t>I am quicker than others in figuring things out, and am required to tell them so.</a:t>
            </a:r>
          </a:p>
          <a:p>
            <a:r>
              <a:rPr lang="en-US" b="0" dirty="0" smtClean="0">
                <a:solidFill>
                  <a:srgbClr val="C3D69B"/>
                </a:solidFill>
              </a:rPr>
              <a:t>Behavior: States a conclusion as if they have enough information, then argues the point.</a:t>
            </a:r>
          </a:p>
          <a:p>
            <a:r>
              <a:rPr lang="en-US" b="1" dirty="0" smtClean="0">
                <a:solidFill>
                  <a:srgbClr val="C3D69B"/>
                </a:solidFill>
              </a:rPr>
              <a:t>Characteristics: </a:t>
            </a:r>
            <a:r>
              <a:rPr lang="en-US" b="0" dirty="0" smtClean="0">
                <a:solidFill>
                  <a:srgbClr val="C3D69B"/>
                </a:solidFill>
              </a:rPr>
              <a:t>articulate, convincing</a:t>
            </a:r>
          </a:p>
          <a:p>
            <a:endParaRPr lang="en-US" b="1" dirty="0" smtClean="0">
              <a:solidFill>
                <a:srgbClr val="C3D69B"/>
              </a:solidFill>
            </a:endParaRPr>
          </a:p>
          <a:p>
            <a:r>
              <a:rPr lang="en-US" b="0" dirty="0" smtClean="0">
                <a:solidFill>
                  <a:srgbClr val="C3D69B"/>
                </a:solidFill>
              </a:rPr>
              <a:t>In my life, I have been so guilty of this. When I was younger, because I knew I was smart, I always assumed that I knew where the other person was going and would jump in. Of course, the other person was offended/annoyed, even if I was right.</a:t>
            </a:r>
          </a:p>
          <a:p>
            <a:endParaRPr lang="en-US" b="0" dirty="0" smtClean="0">
              <a:solidFill>
                <a:srgbClr val="C3D69B"/>
              </a:solidFill>
            </a:endParaRPr>
          </a:p>
          <a:p>
            <a:r>
              <a:rPr lang="en-US" b="0" dirty="0" smtClean="0">
                <a:solidFill>
                  <a:srgbClr val="C3D69B"/>
                </a:solidFill>
              </a:rPr>
              <a:t>Why? Because they wanted to finish what they had to say. They didn’t care that I was impatient to move on, that I thought I knew what they were going to say and where they were going, that I thought I was smart  - they wanted a show of respect.</a:t>
            </a:r>
          </a:p>
          <a:p>
            <a:endParaRPr lang="en-US" b="0" dirty="0" smtClean="0">
              <a:solidFill>
                <a:srgbClr val="C3D69B"/>
              </a:solidFill>
            </a:endParaRPr>
          </a:p>
          <a:p>
            <a:r>
              <a:rPr lang="en-US" b="0" dirty="0" smtClean="0">
                <a:solidFill>
                  <a:srgbClr val="C3D69B"/>
                </a:solidFill>
              </a:rPr>
              <a:t>Yup - Conclusion Jumpers are generally disrespectful. What their behavior says is “I’m smart, I’m fast, and what you have to say is less important than my desire to show my smarts and move things forward.” Who is that about? Them - the Jumper - not me.</a:t>
            </a:r>
          </a:p>
          <a:p>
            <a:endParaRPr lang="en-US" b="1" dirty="0" smtClean="0">
              <a:solidFill>
                <a:srgbClr val="C3D69B"/>
              </a:solidFill>
            </a:endParaRPr>
          </a:p>
          <a:p>
            <a:r>
              <a:rPr lang="en-US" b="0" dirty="0" smtClean="0">
                <a:solidFill>
                  <a:srgbClr val="C3D69B"/>
                </a:solidFill>
              </a:rPr>
              <a:t>If you are a facilitator, even if only for one meeting, then your responsibility is to be patient, listen, ask questions - not interrupt, nor assume that you know what someone means or what they’re going to say. Your responsibility is to encourage all parties to listen to all parties - if you don’t do it, then they will learn that they don’t have to.</a:t>
            </a:r>
          </a:p>
          <a:p>
            <a:endParaRPr lang="en-US" b="0" dirty="0" smtClean="0">
              <a:solidFill>
                <a:srgbClr val="C3D69B"/>
              </a:solidFill>
            </a:endParaRPr>
          </a:p>
          <a:p>
            <a:r>
              <a:rPr lang="en-US" b="0" dirty="0" smtClean="0">
                <a:solidFill>
                  <a:srgbClr val="C3D69B"/>
                </a:solidFill>
              </a:rPr>
              <a:t>In fact, part of your responsibility is to teach everyone present about respect and patience and listening.</a:t>
            </a:r>
          </a:p>
          <a:p>
            <a:endParaRPr lang="en-US" b="0" dirty="0" smtClean="0">
              <a:solidFill>
                <a:srgbClr val="C3D69B"/>
              </a:solidFill>
            </a:endParaRPr>
          </a:p>
          <a:p>
            <a:r>
              <a:rPr lang="en-US" b="0" dirty="0" smtClean="0">
                <a:solidFill>
                  <a:srgbClr val="C3D69B"/>
                </a:solidFill>
              </a:rPr>
              <a:t>I seem to have used the word responsibility a lot in this post, don’t I?</a:t>
            </a:r>
          </a:p>
          <a:p>
            <a:endParaRPr lang="en-US" b="1" dirty="0" smtClean="0">
              <a:solidFill>
                <a:srgbClr val="C3D69B"/>
              </a:solidFill>
            </a:endParaRPr>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 did you learn? What was hard to detect?  Was anyone a facilitator?</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23</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Interrupt</a:t>
            </a:r>
          </a:p>
          <a:p>
            <a:r>
              <a:rPr lang="en-US" dirty="0" smtClean="0"/>
              <a:t>Ask</a:t>
            </a:r>
          </a:p>
          <a:p>
            <a:r>
              <a:rPr lang="en-US" dirty="0" smtClean="0"/>
              <a:t>Redirect</a:t>
            </a:r>
          </a:p>
          <a:p>
            <a:r>
              <a:rPr lang="en-US" smtClean="0"/>
              <a:t>Commit</a:t>
            </a:r>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25</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Excuse me…</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26</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…do you mind if I…</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27</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…ask Joe what he thinks about this?</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28</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 promise we’ll come back to you.</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29</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Check to make sure folks are comfortable</a:t>
            </a:r>
            <a:r>
              <a:rPr lang="en-US" baseline="0" dirty="0" smtClean="0"/>
              <a:t> to speak.</a:t>
            </a:r>
          </a:p>
          <a:p>
            <a:r>
              <a:rPr lang="en-US" baseline="0" dirty="0" smtClean="0"/>
              <a:t>ESVP</a:t>
            </a:r>
          </a:p>
          <a:p>
            <a:r>
              <a:rPr lang="en-US" baseline="0" dirty="0" smtClean="0"/>
              <a:t>Explorer</a:t>
            </a:r>
          </a:p>
          <a:p>
            <a:r>
              <a:rPr lang="en-US" baseline="0" dirty="0" smtClean="0"/>
              <a:t>Shopper</a:t>
            </a:r>
          </a:p>
          <a:p>
            <a:r>
              <a:rPr lang="en-US" baseline="0" dirty="0" smtClean="0"/>
              <a:t>Visitor</a:t>
            </a:r>
          </a:p>
          <a:p>
            <a:r>
              <a:rPr lang="en-US" baseline="0" dirty="0" smtClean="0"/>
              <a:t>Prisoner</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30</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Aka Working Agreements – setting things</a:t>
            </a:r>
            <a:r>
              <a:rPr lang="en-US" baseline="0" dirty="0" smtClean="0"/>
              <a:t> up in advance, social contract – treat each other with respect, no interrupting, etc.</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One Answer: You Do!</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International Association</a:t>
            </a:r>
            <a:r>
              <a:rPr lang="en-US" baseline="0" dirty="0" smtClean="0"/>
              <a:t> of Facilitators</a:t>
            </a:r>
          </a:p>
          <a:p>
            <a:pPr>
              <a:buFont typeface="Arial"/>
              <a:buChar char="•"/>
            </a:pPr>
            <a:r>
              <a:rPr lang="en-US" dirty="0" smtClean="0"/>
              <a:t>Ask: how are you feeling about</a:t>
            </a:r>
            <a:r>
              <a:rPr lang="en-US" baseline="0" dirty="0" smtClean="0"/>
              <a:t> that? What do you think about that?</a:t>
            </a:r>
          </a:p>
          <a:p>
            <a:pPr>
              <a:buFont typeface="Arial"/>
              <a:buChar char="•"/>
            </a:pPr>
            <a:r>
              <a:rPr lang="en-US" baseline="0" dirty="0" smtClean="0"/>
              <a:t>Mirror: when you believe someone is not being forthcoming about what’s really motivating/driving them</a:t>
            </a:r>
          </a:p>
          <a:p>
            <a:pPr lvl="1">
              <a:buFont typeface="Arial"/>
              <a:buChar char="•"/>
            </a:pPr>
            <a:r>
              <a:rPr lang="en-US" baseline="0" dirty="0" smtClean="0"/>
              <a:t>“You say you’re okay, but by the tone of your voice, you seem upset.”</a:t>
            </a:r>
          </a:p>
          <a:p>
            <a:pPr lvl="1">
              <a:buFont typeface="Arial"/>
              <a:buChar char="•"/>
            </a:pPr>
            <a:r>
              <a:rPr lang="en-US" baseline="0" dirty="0" smtClean="0"/>
              <a:t>“You seem angry to me.”</a:t>
            </a:r>
          </a:p>
          <a:p>
            <a:pPr lvl="1">
              <a:buFont typeface="Arial"/>
              <a:buChar char="•"/>
            </a:pPr>
            <a:r>
              <a:rPr lang="en-US" baseline="0" dirty="0" smtClean="0"/>
              <a:t>“You look nervous about confronting him. Are you sure you’re willing to do it?”</a:t>
            </a:r>
          </a:p>
          <a:p>
            <a:pPr lvl="0">
              <a:buFont typeface="Arial"/>
              <a:buChar char="•"/>
            </a:pPr>
            <a:r>
              <a:rPr lang="en-US" baseline="0" dirty="0" smtClean="0"/>
              <a:t>Paraphrase: when you want to clarify and break the flow</a:t>
            </a:r>
          </a:p>
          <a:p>
            <a:pPr lvl="1">
              <a:buFont typeface="Arial"/>
              <a:buChar char="•"/>
            </a:pPr>
            <a:r>
              <a:rPr lang="en-US" baseline="0" dirty="0" smtClean="0"/>
              <a:t>“Let’s see if I’ve got this right. What I understood you to say is…”</a:t>
            </a:r>
          </a:p>
          <a:p>
            <a:pPr lvl="0">
              <a:buFont typeface="Arial"/>
              <a:buChar char="•"/>
            </a:pPr>
            <a:r>
              <a:rPr lang="en-US" baseline="0" dirty="0" smtClean="0"/>
              <a:t>Prime: when no one is forthcoming</a:t>
            </a:r>
          </a:p>
          <a:p>
            <a:pPr lvl="1">
              <a:buFont typeface="Arial"/>
              <a:buChar char="•"/>
            </a:pPr>
            <a:r>
              <a:rPr lang="en-US" baseline="0" dirty="0" smtClean="0"/>
              <a:t>Are you thinking…?”</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32</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Have people argue/present an opposing/different perspective or approach. It forces them to consider the other’s point of view, especially if they really get into it. </a:t>
            </a:r>
          </a:p>
          <a:p>
            <a:endParaRPr lang="en-US" dirty="0" smtClean="0"/>
          </a:p>
          <a:p>
            <a:r>
              <a:rPr lang="en-US" dirty="0" smtClean="0"/>
              <a:t>People will resist, or say</a:t>
            </a:r>
            <a:r>
              <a:rPr lang="en-US" baseline="0" dirty="0" smtClean="0"/>
              <a:t> things like “I can’t argue for that because I don’t believe it.” Get them to take it on as role play – encourage them to speak and act as the other person, trying to say what the other person would say.  Be cautious of people who try to belittle the other by exaggerating in a negative way.</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33</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34</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35</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First person turns</a:t>
            </a:r>
            <a:r>
              <a:rPr lang="en-US" baseline="0" dirty="0" smtClean="0"/>
              <a:t> to person on their left, asks question.  Second person answers – no one else speaks – then turns to the person on their left and asks a question.  Continues around circle.</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36</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http://www.stevenlist.com/blog/2009/02/15/the-margolis-wheel/</a:t>
            </a:r>
          </a:p>
          <a:p>
            <a:r>
              <a:rPr lang="en-US" dirty="0" smtClean="0"/>
              <a:t>Robert Chambers is a research associate of the Institute of Development Studies at the University of Sussex, England. He is one of the world’s most influential proponents of participatory development. His other books include “Whose Reality Counts?”, and “Challenging the Professions.” </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37</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38</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39</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40</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a:t>
            </a:r>
            <a:r>
              <a:rPr lang="en-US" baseline="0" dirty="0" smtClean="0"/>
              <a:t> them read this.</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pic>
        <p:nvPicPr>
          <p:cNvPr id="5" name="Picture 4" descr="CC license button - small.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000" y="6512814"/>
            <a:ext cx="1016000" cy="190500"/>
          </a:xfrm>
          <a:prstGeom prst="rect">
            <a:avLst/>
          </a:prstGeom>
        </p:spPr>
      </p:pic>
      <p:pic>
        <p:nvPicPr>
          <p:cNvPr id="6" name="Picture 5" descr="TW 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6477000"/>
            <a:ext cx="1682496" cy="262128"/>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o Title, Just Big Words">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66800"/>
            <a:ext cx="8229600" cy="4800600"/>
          </a:xfrm>
        </p:spPr>
        <p:txBody>
          <a:bodyPr anchor="ctr" anchorCtr="1"/>
          <a:lstStyle>
            <a:lvl1pPr marL="0" indent="0" algn="ctr">
              <a:buClr>
                <a:schemeClr val="accent3">
                  <a:lumMod val="60000"/>
                  <a:lumOff val="40000"/>
                </a:schemeClr>
              </a:buClr>
              <a:buFontTx/>
              <a:buNone/>
              <a:defRPr sz="8000" b="1" cap="none" spc="0" baseline="0">
                <a:ln w="17780" cmpd="sng">
                  <a:noFill/>
                  <a:prstDash val="solid"/>
                  <a:miter lim="800000"/>
                </a:ln>
                <a:solidFill>
                  <a:schemeClr val="tx1"/>
                </a:solidFill>
                <a:effectLst>
                  <a:outerShdw blurRad="53975" dist="38100" dir="2520000" algn="tl" rotWithShape="0">
                    <a:schemeClr val="tx1">
                      <a:lumMod val="75000"/>
                      <a:lumOff val="25000"/>
                    </a:schemeClr>
                  </a:outerShdw>
                </a:effectLst>
                <a:latin typeface="Arial Rounded MT Bold"/>
              </a:defRPr>
            </a:lvl1pPr>
            <a:lvl2pPr algn="ctr">
              <a:buClr>
                <a:schemeClr val="accent5">
                  <a:lumMod val="60000"/>
                  <a:lumOff val="40000"/>
                </a:schemeClr>
              </a:buClr>
              <a:buFontTx/>
              <a:buNone/>
              <a:defRPr/>
            </a:lvl2pPr>
            <a:lvl3pPr algn="ctr">
              <a:buClr>
                <a:schemeClr val="bg2">
                  <a:lumMod val="50000"/>
                </a:schemeClr>
              </a:buClr>
              <a:buFontTx/>
              <a:buNone/>
              <a:defRPr/>
            </a:lvl3pPr>
            <a:lvl4pPr algn="ctr">
              <a:buFontTx/>
              <a:buNone/>
              <a:defRPr/>
            </a:lvl4pPr>
            <a:lvl5pPr algn="ctr">
              <a:buFontTx/>
              <a:buNone/>
              <a:defRPr/>
            </a:lvl5pPr>
          </a:lstStyle>
          <a:p>
            <a:pPr lvl="0"/>
            <a:r>
              <a:rPr lang="en-US" dirty="0" smtClean="0"/>
              <a:t>Click to edit Master text styles</a:t>
            </a:r>
          </a:p>
        </p:txBody>
      </p:sp>
      <p:pic>
        <p:nvPicPr>
          <p:cNvPr id="5" name="Picture 4" descr="CC license button - small.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000" y="6512814"/>
            <a:ext cx="1016000" cy="190500"/>
          </a:xfrm>
          <a:prstGeom prst="rect">
            <a:avLst/>
          </a:prstGeom>
        </p:spPr>
      </p:pic>
      <p:pic>
        <p:nvPicPr>
          <p:cNvPr id="6" name="Picture 5" descr="TW 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6477000"/>
            <a:ext cx="1682496" cy="262128"/>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spacing at level 1">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spcBef>
                <a:spcPts val="1680"/>
              </a:spcBef>
              <a:buClr>
                <a:schemeClr val="bg1">
                  <a:lumMod val="50000"/>
                </a:schemeClr>
              </a:buClr>
              <a:buFont typeface="Lucida Grande"/>
              <a:buChar char="✳"/>
              <a:defRPr>
                <a:solidFill>
                  <a:schemeClr val="tx1"/>
                </a:solidFill>
              </a:defRPr>
            </a:lvl1pPr>
            <a:lvl2pPr>
              <a:buClr>
                <a:schemeClr val="bg1">
                  <a:lumMod val="50000"/>
                </a:schemeClr>
              </a:buClr>
              <a:buFont typeface="Courier New"/>
              <a:buChar char="o"/>
              <a:defRPr>
                <a:solidFill>
                  <a:schemeClr val="tx1"/>
                </a:solidFill>
              </a:defRPr>
            </a:lvl2pPr>
            <a:lvl3pPr>
              <a:buClr>
                <a:schemeClr val="bg1">
                  <a:lumMod val="50000"/>
                </a:schemeClr>
              </a:buClr>
              <a:buFont typeface="Wingdings" charset="2"/>
              <a:buChar cha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itle 10"/>
          <p:cNvSpPr>
            <a:spLocks noGrp="1"/>
          </p:cNvSpPr>
          <p:nvPr>
            <p:ph type="title"/>
          </p:nvPr>
        </p:nvSpPr>
        <p:spPr/>
        <p:txBody>
          <a:bodyPr/>
          <a:lstStyle>
            <a:lvl1pPr>
              <a:defRPr>
                <a:solidFill>
                  <a:schemeClr val="accent1">
                    <a:lumMod val="75000"/>
                  </a:schemeClr>
                </a:solidFill>
                <a:effectLst>
                  <a:reflection stA="37000" endPos="62000" dist="12700" dir="5400000" sy="-100000" algn="bl" rotWithShape="0"/>
                </a:effectLst>
              </a:defRPr>
            </a:lvl1pPr>
          </a:lstStyle>
          <a:p>
            <a:r>
              <a:rPr lang="en-US" dirty="0" smtClean="0"/>
              <a:t>Click to edit Master title style</a:t>
            </a:r>
            <a:endParaRPr lang="en-US" dirty="0"/>
          </a:p>
        </p:txBody>
      </p:sp>
      <p:pic>
        <p:nvPicPr>
          <p:cNvPr id="6" name="Picture 5" descr="CC license button - small.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000" y="6512814"/>
            <a:ext cx="1016000" cy="190500"/>
          </a:xfrm>
          <a:prstGeom prst="rect">
            <a:avLst/>
          </a:prstGeom>
        </p:spPr>
      </p:pic>
      <p:pic>
        <p:nvPicPr>
          <p:cNvPr id="9" name="Picture 8" descr="TW 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6477000"/>
            <a:ext cx="1682496" cy="26212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944563"/>
            <a:ext cx="8229600" cy="6556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457200" y="1722438"/>
            <a:ext cx="8229600" cy="41449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492875"/>
            <a:ext cx="2133600" cy="365125"/>
          </a:xfrm>
          <a:prstGeom prst="rect">
            <a:avLst/>
          </a:prstGeom>
        </p:spPr>
        <p:txBody>
          <a:bodyPr vert="horz" wrap="square" lIns="91440" tIns="45720" rIns="91440" bIns="45720" numCol="1" anchor="ctr" anchorCtr="0" compatLnSpc="1">
            <a:prstTxWarp prst="textNoShape">
              <a:avLst/>
            </a:prstTxWarp>
          </a:bodyPr>
          <a:lstStyle>
            <a:lvl1pPr>
              <a:defRPr sz="800">
                <a:solidFill>
                  <a:srgbClr val="7F7F7F"/>
                </a:solidFill>
                <a:latin typeface="Arial" pitchFamily="-65" charset="0"/>
                <a:ea typeface="Arial" pitchFamily="-65" charset="0"/>
                <a:cs typeface="Arial" pitchFamily="-65" charset="0"/>
              </a:defRPr>
            </a:lvl1pPr>
          </a:lstStyle>
          <a:p>
            <a:pPr>
              <a:defRPr/>
            </a:pPr>
            <a:fld id="{0A72100D-91AA-1C44-BF9D-CF67761F042D}" type="datetime1">
              <a:rPr lang="en-US" smtClean="0"/>
              <a:pPr>
                <a:defRPr/>
              </a:pPr>
              <a:t>9/24/15</a:t>
            </a:fld>
            <a:endParaRPr lang="en-US" dirty="0"/>
          </a:p>
        </p:txBody>
      </p:sp>
      <p:sp>
        <p:nvSpPr>
          <p:cNvPr id="5" name="Footer Placeholder 4"/>
          <p:cNvSpPr>
            <a:spLocks noGrp="1"/>
          </p:cNvSpPr>
          <p:nvPr>
            <p:ph type="ftr" sz="quarter" idx="3"/>
          </p:nvPr>
        </p:nvSpPr>
        <p:spPr>
          <a:xfrm>
            <a:off x="3124200" y="6492875"/>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800">
                <a:solidFill>
                  <a:srgbClr val="7F7F7F"/>
                </a:solidFill>
                <a:latin typeface="Verdana" pitchFamily="-65" charset="0"/>
                <a:ea typeface="ＭＳ Ｐゴシック" pitchFamily="-65" charset="-128"/>
                <a:cs typeface="ＭＳ Ｐゴシック" pitchFamily="-65" charset="-128"/>
              </a:defRPr>
            </a:lvl1pPr>
          </a:lstStyle>
          <a:p>
            <a:pPr>
              <a:defRPr/>
            </a:pPr>
            <a:r>
              <a:rPr lang="en-US" dirty="0" smtClean="0"/>
              <a:t>© ThoughtWorks 2009</a:t>
            </a:r>
            <a:endParaRPr lang="en-US" dirty="0">
              <a:latin typeface="Arial"/>
              <a:ea typeface="Arial" pitchFamily="-65" charset="0"/>
              <a:cs typeface="Arial"/>
            </a:endParaRPr>
          </a:p>
        </p:txBody>
      </p:sp>
      <p:sp>
        <p:nvSpPr>
          <p:cNvPr id="6" name="Slide Number Placeholder 5"/>
          <p:cNvSpPr>
            <a:spLocks noGrp="1"/>
          </p:cNvSpPr>
          <p:nvPr>
            <p:ph type="sldNum" sz="quarter" idx="4"/>
          </p:nvPr>
        </p:nvSpPr>
        <p:spPr>
          <a:xfrm>
            <a:off x="6019800" y="6492875"/>
            <a:ext cx="685800" cy="365125"/>
          </a:xfrm>
          <a:prstGeom prst="rect">
            <a:avLst/>
          </a:prstGeom>
        </p:spPr>
        <p:txBody>
          <a:bodyPr vert="horz" wrap="square" lIns="91440" tIns="45720" rIns="91440" bIns="45720" numCol="1" anchor="ctr" anchorCtr="0" compatLnSpc="1">
            <a:prstTxWarp prst="textNoShape">
              <a:avLst/>
            </a:prstTxWarp>
          </a:bodyPr>
          <a:lstStyle>
            <a:lvl1pPr algn="ctr">
              <a:defRPr sz="800">
                <a:solidFill>
                  <a:srgbClr val="7F7F7F"/>
                </a:solidFill>
                <a:latin typeface="Arial" pitchFamily="-65" charset="0"/>
                <a:ea typeface="Arial" pitchFamily="-65" charset="0"/>
                <a:cs typeface="Arial" pitchFamily="-65" charset="0"/>
              </a:defRPr>
            </a:lvl1pPr>
          </a:lstStyle>
          <a:p>
            <a:pPr>
              <a:defRPr/>
            </a:pPr>
            <a:fld id="{17EE5252-AC06-C040-BE5B-6F07CCF9FAF9}"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785" r:id="rId1"/>
    <p:sldLayoutId id="2147483784" r:id="rId2"/>
    <p:sldLayoutId id="2147483783" r:id="rId3"/>
  </p:sldLayoutIdLst>
  <p:timing>
    <p:tnLst>
      <p:par>
        <p:cTn xmlns:p14="http://schemas.microsoft.com/office/powerpoint/2010/main" id="1" dur="indefinite" restart="never" nodeType="tmRoot"/>
      </p:par>
    </p:tnLst>
  </p:timing>
  <p:hf hdr="0" dt="0"/>
  <p:txStyles>
    <p:titleStyle>
      <a:lvl1pPr algn="ctr" defTabSz="457200" rtl="0" eaLnBrk="0" fontAlgn="base" hangingPunct="0">
        <a:spcBef>
          <a:spcPct val="0"/>
        </a:spcBef>
        <a:spcAft>
          <a:spcPct val="0"/>
        </a:spcAft>
        <a:defRPr sz="2800" b="1" kern="1200" cap="none" baseline="0">
          <a:solidFill>
            <a:srgbClr val="26F2E2"/>
          </a:solidFill>
          <a:effectLst>
            <a:reflection stA="37000" endPos="62000" dist="12700" dir="5400000" sy="-100000" algn="bl" rotWithShape="0"/>
          </a:effectLst>
          <a:latin typeface="Calisto MT"/>
          <a:ea typeface="ＭＳ Ｐゴシック" pitchFamily="-109" charset="-128"/>
          <a:cs typeface="Arial"/>
        </a:defRPr>
      </a:lvl1pPr>
      <a:lvl2pPr algn="ctr" defTabSz="457200" rtl="0" eaLnBrk="0" fontAlgn="base" hangingPunct="0">
        <a:spcBef>
          <a:spcPct val="0"/>
        </a:spcBef>
        <a:spcAft>
          <a:spcPct val="0"/>
        </a:spcAft>
        <a:defRPr sz="2300" b="1">
          <a:solidFill>
            <a:srgbClr val="26F2E2"/>
          </a:solidFill>
          <a:latin typeface="Arial" pitchFamily="-65" charset="0"/>
          <a:ea typeface="ＭＳ Ｐゴシック" pitchFamily="-109" charset="-128"/>
          <a:cs typeface="ＭＳ Ｐゴシック" charset="-128"/>
        </a:defRPr>
      </a:lvl2pPr>
      <a:lvl3pPr algn="ctr" defTabSz="457200" rtl="0" eaLnBrk="0" fontAlgn="base" hangingPunct="0">
        <a:spcBef>
          <a:spcPct val="0"/>
        </a:spcBef>
        <a:spcAft>
          <a:spcPct val="0"/>
        </a:spcAft>
        <a:defRPr sz="2300" b="1">
          <a:solidFill>
            <a:srgbClr val="26F2E2"/>
          </a:solidFill>
          <a:latin typeface="Arial" pitchFamily="-65" charset="0"/>
          <a:ea typeface="ＭＳ Ｐゴシック" pitchFamily="-109" charset="-128"/>
          <a:cs typeface="ＭＳ Ｐゴシック" charset="-128"/>
        </a:defRPr>
      </a:lvl3pPr>
      <a:lvl4pPr algn="ctr" defTabSz="457200" rtl="0" eaLnBrk="0" fontAlgn="base" hangingPunct="0">
        <a:spcBef>
          <a:spcPct val="0"/>
        </a:spcBef>
        <a:spcAft>
          <a:spcPct val="0"/>
        </a:spcAft>
        <a:defRPr sz="2300" b="1">
          <a:solidFill>
            <a:srgbClr val="26F2E2"/>
          </a:solidFill>
          <a:latin typeface="Arial" pitchFamily="-65" charset="0"/>
          <a:ea typeface="ＭＳ Ｐゴシック" pitchFamily="-109" charset="-128"/>
          <a:cs typeface="ＭＳ Ｐゴシック" charset="-128"/>
        </a:defRPr>
      </a:lvl4pPr>
      <a:lvl5pPr algn="ctr" defTabSz="457200" rtl="0" eaLnBrk="0" fontAlgn="base" hangingPunct="0">
        <a:spcBef>
          <a:spcPct val="0"/>
        </a:spcBef>
        <a:spcAft>
          <a:spcPct val="0"/>
        </a:spcAft>
        <a:defRPr sz="2300" b="1">
          <a:solidFill>
            <a:srgbClr val="26F2E2"/>
          </a:solidFill>
          <a:latin typeface="Arial" pitchFamily="-65" charset="0"/>
          <a:ea typeface="ＭＳ Ｐゴシック" pitchFamily="-109" charset="-128"/>
          <a:cs typeface="ＭＳ Ｐゴシック" charset="-128"/>
        </a:defRPr>
      </a:lvl5pPr>
      <a:lvl6pPr marL="457200" algn="ctr" defTabSz="457200" rtl="0" fontAlgn="base">
        <a:spcBef>
          <a:spcPct val="0"/>
        </a:spcBef>
        <a:spcAft>
          <a:spcPct val="0"/>
        </a:spcAft>
        <a:defRPr sz="2300" b="1">
          <a:solidFill>
            <a:srgbClr val="13786C"/>
          </a:solidFill>
          <a:latin typeface="Verdana" pitchFamily="-109" charset="0"/>
          <a:ea typeface="ＭＳ Ｐゴシック" pitchFamily="-109" charset="-128"/>
        </a:defRPr>
      </a:lvl6pPr>
      <a:lvl7pPr marL="914400" algn="ctr" defTabSz="457200" rtl="0" fontAlgn="base">
        <a:spcBef>
          <a:spcPct val="0"/>
        </a:spcBef>
        <a:spcAft>
          <a:spcPct val="0"/>
        </a:spcAft>
        <a:defRPr sz="2300" b="1">
          <a:solidFill>
            <a:srgbClr val="13786C"/>
          </a:solidFill>
          <a:latin typeface="Verdana" pitchFamily="-109" charset="0"/>
          <a:ea typeface="ＭＳ Ｐゴシック" pitchFamily="-109" charset="-128"/>
        </a:defRPr>
      </a:lvl7pPr>
      <a:lvl8pPr marL="1371600" algn="ctr" defTabSz="457200" rtl="0" fontAlgn="base">
        <a:spcBef>
          <a:spcPct val="0"/>
        </a:spcBef>
        <a:spcAft>
          <a:spcPct val="0"/>
        </a:spcAft>
        <a:defRPr sz="2300" b="1">
          <a:solidFill>
            <a:srgbClr val="13786C"/>
          </a:solidFill>
          <a:latin typeface="Verdana" pitchFamily="-109" charset="0"/>
          <a:ea typeface="ＭＳ Ｐゴシック" pitchFamily="-109" charset="-128"/>
        </a:defRPr>
      </a:lvl8pPr>
      <a:lvl9pPr marL="1828800" algn="ctr" defTabSz="457200" rtl="0" fontAlgn="base">
        <a:spcBef>
          <a:spcPct val="0"/>
        </a:spcBef>
        <a:spcAft>
          <a:spcPct val="0"/>
        </a:spcAft>
        <a:defRPr sz="2300" b="1">
          <a:solidFill>
            <a:srgbClr val="13786C"/>
          </a:solidFill>
          <a:latin typeface="Verdana" pitchFamily="-109" charset="0"/>
          <a:ea typeface="ＭＳ Ｐゴシック" pitchFamily="-109" charset="-128"/>
        </a:defRPr>
      </a:lvl9pPr>
    </p:titleStyle>
    <p:bodyStyle>
      <a:lvl1pPr marL="339725" indent="-339725" algn="l" defTabSz="457200" rtl="0" eaLnBrk="0" fontAlgn="base" hangingPunct="0">
        <a:spcBef>
          <a:spcPct val="20000"/>
        </a:spcBef>
        <a:spcAft>
          <a:spcPct val="0"/>
        </a:spcAft>
        <a:buFont typeface="Arial" pitchFamily="-108" charset="0"/>
        <a:buChar char="•"/>
        <a:defRPr sz="2000" kern="1200">
          <a:solidFill>
            <a:srgbClr val="F2F2F2"/>
          </a:solidFill>
          <a:latin typeface="Arial"/>
          <a:ea typeface="ＭＳ Ｐゴシック" pitchFamily="-109" charset="-128"/>
          <a:cs typeface="Arial"/>
        </a:defRPr>
      </a:lvl1pPr>
      <a:lvl2pPr marL="681038" indent="-285750" algn="l" defTabSz="457200" rtl="0" eaLnBrk="0" fontAlgn="base" hangingPunct="0">
        <a:spcBef>
          <a:spcPct val="20000"/>
        </a:spcBef>
        <a:spcAft>
          <a:spcPct val="0"/>
        </a:spcAft>
        <a:buFont typeface="Arial" pitchFamily="-108" charset="0"/>
        <a:buChar char="–"/>
        <a:defRPr kern="1200">
          <a:solidFill>
            <a:srgbClr val="F2F2F2"/>
          </a:solidFill>
          <a:latin typeface="Arial"/>
          <a:ea typeface="ＭＳ Ｐゴシック" pitchFamily="-109" charset="-128"/>
          <a:cs typeface="Arial"/>
        </a:defRPr>
      </a:lvl2pPr>
      <a:lvl3pPr marL="915988" indent="-228600" algn="l" defTabSz="457200" rtl="0" eaLnBrk="0" fontAlgn="base" hangingPunct="0">
        <a:spcBef>
          <a:spcPct val="20000"/>
        </a:spcBef>
        <a:spcAft>
          <a:spcPct val="0"/>
        </a:spcAft>
        <a:buFont typeface="Arial" pitchFamily="-108" charset="0"/>
        <a:buChar char="•"/>
        <a:defRPr kern="1200">
          <a:solidFill>
            <a:srgbClr val="F2F2F2"/>
          </a:solidFill>
          <a:latin typeface="Arial"/>
          <a:ea typeface="Arial" pitchFamily="-65" charset="0"/>
          <a:cs typeface="Arial"/>
        </a:defRPr>
      </a:lvl3pPr>
      <a:lvl4pPr marL="1146175" indent="-228600" algn="l" defTabSz="457200" rtl="0" eaLnBrk="0" fontAlgn="base" hangingPunct="0">
        <a:spcBef>
          <a:spcPct val="20000"/>
        </a:spcBef>
        <a:spcAft>
          <a:spcPct val="0"/>
        </a:spcAft>
        <a:buFont typeface="Arial" pitchFamily="-108" charset="0"/>
        <a:buChar char="–"/>
        <a:defRPr kern="1200">
          <a:solidFill>
            <a:srgbClr val="F2F2F2"/>
          </a:solidFill>
          <a:latin typeface="Arial"/>
          <a:ea typeface="Arial" pitchFamily="-65" charset="0"/>
          <a:cs typeface="Arial"/>
        </a:defRPr>
      </a:lvl4pPr>
      <a:lvl5pPr marL="1374775" indent="-228600" algn="l" defTabSz="457200" rtl="0" eaLnBrk="0" fontAlgn="base" hangingPunct="0">
        <a:spcBef>
          <a:spcPct val="20000"/>
        </a:spcBef>
        <a:spcAft>
          <a:spcPct val="0"/>
        </a:spcAft>
        <a:buFont typeface="Arial" pitchFamily="-108" charset="0"/>
        <a:buChar char="»"/>
        <a:defRPr kern="1200">
          <a:solidFill>
            <a:srgbClr val="F2F2F2"/>
          </a:solidFill>
          <a:latin typeface="Arial"/>
          <a:ea typeface="ＭＳ Ｐゴシック" pitchFamily="-109"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mailto:http://creativecommons.org/licenses/by-sa/4.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8.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9.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1.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0.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www.iaf-methods.org/node/5255"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2.png"/></Relationships>
</file>

<file path=ppt/slides/_rels/slide39.xml.rels><?xml version="1.0" encoding="UTF-8" standalone="yes"?>
<Relationships xmlns="http://schemas.openxmlformats.org/package/2006/relationships"><Relationship Id="rId3" Type="http://schemas.openxmlformats.org/officeDocument/2006/relationships/hyperlink" Target="http://www.amazon.com/gp/product/0321268776?ie=UTF8&amp;tag=athought-20&amp;linkCode=as2&amp;camp=1789&amp;creative=9325&amp;creativeASIN=0321268776" TargetMode="External"/><Relationship Id="rId4" Type="http://schemas.openxmlformats.org/officeDocument/2006/relationships/hyperlink" Target="http://www.amazon.com/gp/product/0977616649?ie=UTF8&amp;tag=athought-20&amp;linkCode=as2&amp;camp=1789&amp;creative=9325&amp;creativeASIN=0977616649" TargetMode="External"/><Relationship Id="rId5" Type="http://schemas.openxmlformats.org/officeDocument/2006/relationships/hyperlink" Target="http://www.amazon.com/gp/product/1853838632?ie=UTF8&amp;tag=athought-20&amp;linkCode=as2&amp;camp=1789&amp;creative=9325&amp;creativeASIN=1853838632" TargetMode="External"/><Relationship Id="rId6" Type="http://schemas.openxmlformats.org/officeDocument/2006/relationships/hyperlink" Target="http://www.amazon.com/gp/product/0787947237?ie=UTF8&amp;tag=athought-20&amp;linkCode=as2&amp;camp=1789&amp;creative=9325&amp;creativeASIN=0787947237" TargetMode="External"/><Relationship Id="rId7" Type="http://schemas.openxmlformats.org/officeDocument/2006/relationships/hyperlink" Target="http://www.amazon.com/gp/product/0865713103?ie=UTF8&amp;amp;tag=athought-20&amp;amp;linkCode=as2&amp;amp;camp=1789&amp;amp;creative=9325&amp;amp;creativeASIN=0865713103" TargetMode="External"/><Relationship Id="rId8" Type="http://schemas.openxmlformats.org/officeDocument/2006/relationships/hyperlink" Target="http://astore.amazon.com/anotherthough-20/detail/0071401946" TargetMode="External"/><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hyperlink" Target="http://www.facilitationpatterns.org" TargetMode="External"/><Relationship Id="rId4" Type="http://schemas.openxmlformats.org/officeDocument/2006/relationships/hyperlink" Target="http://www.iaf-methods.org" TargetMode="External"/><Relationship Id="rId5" Type="http://schemas.openxmlformats.org/officeDocument/2006/relationships/hyperlink" Target="http://www.thekua.com/rant/2006/03/the-retrospective-starfish" TargetMode="External"/><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txBox="1">
            <a:spLocks/>
          </p:cNvSpPr>
          <p:nvPr/>
        </p:nvSpPr>
        <p:spPr bwMode="auto">
          <a:xfrm>
            <a:off x="381000" y="1143000"/>
            <a:ext cx="8229600" cy="1905000"/>
          </a:xfrm>
          <a:prstGeom prst="rect">
            <a:avLst/>
          </a:prstGeom>
          <a:noFill/>
          <a:ln w="9525">
            <a:noFill/>
            <a:miter lim="800000"/>
            <a:headEnd/>
            <a:tailEnd/>
          </a:ln>
        </p:spPr>
        <p:txBody>
          <a:bodyPr vert="horz" wrap="square" lIns="91440" tIns="45720" rIns="91440" bIns="45720" numCol="1" anchor="ctr" anchorCtr="1" compatLnSpc="1">
            <a:prstTxWarp prst="textNoShape">
              <a:avLst/>
            </a:prstTxWarp>
          </a:bodyPr>
          <a:lstStyle/>
          <a:p>
            <a:pPr marL="0" marR="0" lvl="0" indent="0" algn="ctr"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noProof="0" dirty="0" smtClean="0">
                <a:ln w="17780" cmpd="sng">
                  <a:no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reflection stA="50000" endPos="75000" dist="127000" dir="5400000" sy="-100000" algn="bl" rotWithShape="0"/>
                </a:effectLst>
                <a:uLnTx/>
                <a:uFillTx/>
                <a:latin typeface="Arial Rounded MT Bold"/>
                <a:ea typeface="ＭＳ Ｐゴシック" pitchFamily="-109" charset="-128"/>
                <a:cs typeface="Arial"/>
              </a:rPr>
              <a:t>Antipatterns</a:t>
            </a:r>
            <a:endParaRPr kumimoji="0" lang="en-US" sz="8000" b="1" i="0" u="none" strike="noStrike" kern="1200" cap="none" spc="0" normalizeH="0" noProof="0" dirty="0">
              <a:ln w="17780" cmpd="sng">
                <a:no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reflection stA="50000" endPos="75000" dist="127000" dir="5400000" sy="-100000" algn="bl" rotWithShape="0"/>
              </a:effectLst>
              <a:uLnTx/>
              <a:uFillTx/>
              <a:latin typeface="Arial Rounded MT Bold"/>
              <a:ea typeface="ＭＳ Ｐゴシック" pitchFamily="-109" charset="-128"/>
              <a:cs typeface="Arial"/>
            </a:endParaRPr>
          </a:p>
        </p:txBody>
      </p:sp>
      <p:sp>
        <p:nvSpPr>
          <p:cNvPr id="9" name="Rectangle 8"/>
          <p:cNvSpPr/>
          <p:nvPr/>
        </p:nvSpPr>
        <p:spPr>
          <a:xfrm>
            <a:off x="1295400" y="1600200"/>
            <a:ext cx="6705600" cy="1143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Rounded MT Bold"/>
            </a:endParaRPr>
          </a:p>
        </p:txBody>
      </p:sp>
      <p:sp>
        <p:nvSpPr>
          <p:cNvPr id="8" name="Content Placeholder 5"/>
          <p:cNvSpPr txBox="1">
            <a:spLocks/>
          </p:cNvSpPr>
          <p:nvPr/>
        </p:nvSpPr>
        <p:spPr bwMode="auto">
          <a:xfrm>
            <a:off x="685800" y="762000"/>
            <a:ext cx="8229600" cy="1905000"/>
          </a:xfrm>
          <a:prstGeom prst="rect">
            <a:avLst/>
          </a:prstGeom>
          <a:noFill/>
          <a:ln w="9525">
            <a:noFill/>
            <a:miter lim="800000"/>
            <a:headEnd/>
            <a:tailEnd/>
          </a:ln>
        </p:spPr>
        <p:txBody>
          <a:bodyPr vert="horz" wrap="square" lIns="91440" tIns="45720" rIns="91440" bIns="45720" numCol="1" anchor="ctr" anchorCtr="1" compatLnSpc="1">
            <a:prstTxWarp prst="textNoShape">
              <a:avLst/>
            </a:prstTxWarp>
          </a:bodyPr>
          <a:lstStyle/>
          <a:p>
            <a:pPr marL="0" marR="0" lvl="0" indent="0" algn="r" defTabSz="457200" rtl="0" eaLnBrk="0" fontAlgn="base" latinLnBrk="0" hangingPunct="0">
              <a:lnSpc>
                <a:spcPct val="100000"/>
              </a:lnSpc>
              <a:spcBef>
                <a:spcPts val="0"/>
              </a:spcBef>
              <a:spcAft>
                <a:spcPct val="0"/>
              </a:spcAft>
              <a:buClr>
                <a:schemeClr val="accent3">
                  <a:lumMod val="60000"/>
                  <a:lumOff val="40000"/>
                </a:schemeClr>
              </a:buClr>
              <a:buSzTx/>
              <a:buFontTx/>
              <a:buNone/>
              <a:tabLst/>
              <a:defRPr/>
            </a:pPr>
            <a:r>
              <a:rPr kumimoji="0" lang="en-US" sz="8000" b="1" i="0" u="none" strike="noStrike" kern="1200" cap="none" spc="0" normalizeH="0" baseline="0" noProof="0" dirty="0" smtClean="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Facilitation</a:t>
            </a:r>
            <a:br>
              <a:rPr kumimoji="0" lang="en-US" sz="8000" b="1" i="0" u="none" strike="noStrike" kern="1200" cap="none" spc="0" normalizeH="0" baseline="0" noProof="0" dirty="0" smtClean="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br>
            <a:r>
              <a:rPr kumimoji="0" lang="en-US" sz="8000" b="1" i="0" u="none" strike="noStrike" kern="1200" cap="none" spc="0" normalizeH="0" baseline="0" noProof="0" dirty="0" smtClean="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Patterns</a:t>
            </a:r>
            <a:endParaRPr kumimoji="0" lang="en-US" sz="8000" b="1" i="0" u="none" strike="noStrike" kern="1200" cap="none" spc="0" normalizeH="0" baseline="0" noProof="0" dirty="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endParaRPr>
          </a:p>
        </p:txBody>
      </p:sp>
      <p:sp>
        <p:nvSpPr>
          <p:cNvPr id="5" name="Rectangle 12"/>
          <p:cNvSpPr>
            <a:spLocks noChangeArrowheads="1"/>
          </p:cNvSpPr>
          <p:nvPr/>
        </p:nvSpPr>
        <p:spPr bwMode="auto">
          <a:xfrm>
            <a:off x="1828800" y="5756803"/>
            <a:ext cx="5791200"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buNone/>
            </a:pPr>
            <a:r>
              <a:rPr lang="en-US" sz="1200" dirty="0">
                <a:latin typeface="Calibri" pitchFamily="34" charset="0"/>
                <a:cs typeface="Calibri" pitchFamily="34" charset="0"/>
              </a:rPr>
              <a:t>This work is licensed under </a:t>
            </a:r>
            <a:r>
              <a:rPr lang="en-US" sz="1200" dirty="0" smtClean="0">
                <a:latin typeface="Calibri" pitchFamily="34" charset="0"/>
                <a:cs typeface="Calibri" pitchFamily="34" charset="0"/>
              </a:rPr>
              <a:t>the</a:t>
            </a:r>
          </a:p>
          <a:p>
            <a:pPr algn="ctr">
              <a:buNone/>
            </a:pPr>
            <a:r>
              <a:rPr lang="en-US" sz="1200" dirty="0" smtClean="0">
                <a:latin typeface="Calibri" pitchFamily="34" charset="0"/>
                <a:cs typeface="Calibri" pitchFamily="34" charset="0"/>
              </a:rPr>
              <a:t> </a:t>
            </a:r>
            <a:r>
              <a:rPr lang="en-US" sz="1200" dirty="0">
                <a:latin typeface="Calibri" pitchFamily="34" charset="0"/>
                <a:cs typeface="Calibri" pitchFamily="34" charset="0"/>
              </a:rPr>
              <a:t>Creative Commons Attribution-</a:t>
            </a:r>
            <a:r>
              <a:rPr lang="en-US" sz="1200" dirty="0" err="1">
                <a:latin typeface="Calibri" pitchFamily="34" charset="0"/>
                <a:cs typeface="Calibri" pitchFamily="34" charset="0"/>
              </a:rPr>
              <a:t>ShareAlike</a:t>
            </a:r>
            <a:r>
              <a:rPr lang="en-US" sz="1200" dirty="0">
                <a:latin typeface="Calibri" pitchFamily="34" charset="0"/>
                <a:cs typeface="Calibri" pitchFamily="34" charset="0"/>
              </a:rPr>
              <a:t> 4.0 International License. </a:t>
            </a:r>
            <a:endParaRPr lang="en-US" sz="1200" dirty="0" smtClean="0">
              <a:latin typeface="Calibri" pitchFamily="34" charset="0"/>
              <a:cs typeface="Calibri" pitchFamily="34" charset="0"/>
            </a:endParaRPr>
          </a:p>
          <a:p>
            <a:pPr algn="ctr">
              <a:buNone/>
            </a:pPr>
            <a:r>
              <a:rPr lang="en-US" sz="1200" dirty="0" smtClean="0">
                <a:latin typeface="Calibri" pitchFamily="34" charset="0"/>
                <a:cs typeface="Calibri" pitchFamily="34" charset="0"/>
              </a:rPr>
              <a:t>To </a:t>
            </a:r>
            <a:r>
              <a:rPr lang="en-US" sz="1200" dirty="0">
                <a:latin typeface="Calibri" pitchFamily="34" charset="0"/>
                <a:cs typeface="Calibri" pitchFamily="34" charset="0"/>
              </a:rPr>
              <a:t>view a copy of this license, visit </a:t>
            </a:r>
            <a:r>
              <a:rPr lang="en-US" sz="1200" dirty="0">
                <a:latin typeface="Calibri" pitchFamily="34" charset="0"/>
                <a:cs typeface="Calibri" pitchFamily="34" charset="0"/>
                <a:hlinkClick r:id="rId3"/>
              </a:rPr>
              <a:t>http://creativecommons.org/licenses/by-sa/4.0/</a:t>
            </a:r>
            <a:r>
              <a:rPr lang="en-US" sz="1200" dirty="0" smtClean="0">
                <a:latin typeface="Calibri" pitchFamily="34" charset="0"/>
                <a:cs typeface="Calibri" pitchFamily="34" charset="0"/>
              </a:rPr>
              <a:t>.</a:t>
            </a:r>
            <a:endParaRPr lang="en-US" sz="1200" dirty="0">
              <a:latin typeface="Calibri" pitchFamily="34" charset="0"/>
              <a:cs typeface="Calibri" pitchFamily="34" charset="0"/>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5"/>
          <p:cNvSpPr txBox="1">
            <a:spLocks/>
          </p:cNvSpPr>
          <p:nvPr/>
        </p:nvSpPr>
        <p:spPr bwMode="auto">
          <a:xfrm>
            <a:off x="457200" y="457200"/>
            <a:ext cx="8229600" cy="1905000"/>
          </a:xfrm>
          <a:prstGeom prst="rect">
            <a:avLst/>
          </a:prstGeom>
          <a:noFill/>
          <a:ln w="9525">
            <a:noFill/>
            <a:miter lim="800000"/>
            <a:headEnd/>
            <a:tailEnd/>
          </a:ln>
        </p:spPr>
        <p:txBody>
          <a:bodyPr vert="horz" wrap="square" lIns="91440" tIns="45720" rIns="91440" bIns="45720" numCol="1" anchor="ctr" anchorCtr="1" compatLnSpc="1">
            <a:prstTxWarp prst="textNoShape">
              <a:avLst/>
            </a:prstTxWarp>
          </a:bodyPr>
          <a:lstStyle/>
          <a:p>
            <a:pPr marL="0" marR="0" lvl="0" indent="0" algn="ctr"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noProof="0" dirty="0" smtClean="0">
                <a:ln w="17780" cmpd="sng">
                  <a:no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reflection stA="50000" endPos="75000" dist="127000" dir="5400000" sy="-100000" algn="bl" rotWithShape="0"/>
                </a:effectLst>
                <a:uLnTx/>
                <a:uFillTx/>
                <a:latin typeface="Arial Rounded MT Bold"/>
                <a:ea typeface="ＭＳ Ｐゴシック" pitchFamily="-109" charset="-128"/>
                <a:cs typeface="Arial"/>
              </a:rPr>
              <a:t>Antipatterns</a:t>
            </a:r>
            <a:endParaRPr kumimoji="0" lang="en-US" sz="8000" b="1" i="0" u="none" strike="noStrike" kern="1200" cap="none" spc="0" normalizeH="0" noProof="0" dirty="0">
              <a:ln w="17780" cmpd="sng">
                <a:no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reflection stA="50000" endPos="75000" dist="127000" dir="5400000" sy="-100000" algn="bl" rotWithShape="0"/>
              </a:effectLst>
              <a:uLnTx/>
              <a:uFillTx/>
              <a:latin typeface="Arial Rounded MT Bold"/>
              <a:ea typeface="ＭＳ Ｐゴシック" pitchFamily="-109" charset="-128"/>
              <a:cs typeface="Arial"/>
            </a:endParaRPr>
          </a:p>
        </p:txBody>
      </p:sp>
      <p:sp>
        <p:nvSpPr>
          <p:cNvPr id="8" name="Rectangle 7"/>
          <p:cNvSpPr/>
          <p:nvPr/>
        </p:nvSpPr>
        <p:spPr>
          <a:xfrm>
            <a:off x="1295400" y="914400"/>
            <a:ext cx="6705600" cy="1143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Rounded MT Bold"/>
            </a:endParaRPr>
          </a:p>
        </p:txBody>
      </p:sp>
      <p:sp>
        <p:nvSpPr>
          <p:cNvPr id="10" name="Content Placeholder 5"/>
          <p:cNvSpPr>
            <a:spLocks noGrp="1"/>
          </p:cNvSpPr>
          <p:nvPr>
            <p:ph idx="1"/>
          </p:nvPr>
        </p:nvSpPr>
        <p:spPr>
          <a:xfrm>
            <a:off x="1447800" y="762000"/>
            <a:ext cx="8229600" cy="1905000"/>
          </a:xfrm>
        </p:spPr>
        <p:txBody>
          <a:bodyPr/>
          <a:lstStyle/>
          <a:p>
            <a:r>
              <a:rPr lang="en-US" dirty="0" smtClean="0"/>
              <a:t>Patterns</a:t>
            </a:r>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2514600" y="2462480"/>
            <a:ext cx="6248400" cy="1323439"/>
          </a:xfrm>
        </p:spPr>
        <p:txBody>
          <a:bodyPr wrap="square">
            <a:spAutoFit/>
          </a:bodyPr>
          <a:lstStyle/>
          <a:p>
            <a:r>
              <a:rPr lang="en-US" dirty="0" smtClean="0"/>
              <a:t>Neutral</a:t>
            </a:r>
            <a:endParaRPr lang="en-US" dirty="0"/>
          </a:p>
        </p:txBody>
      </p:sp>
      <p:pic>
        <p:nvPicPr>
          <p:cNvPr id="8" name="Picture 7" descr="switzerland_nbg.pdf"/>
          <p:cNvPicPr>
            <a:picLocks noChangeAspect="1"/>
          </p:cNvPicPr>
          <p:nvPr/>
        </p:nvPicPr>
        <p:blipFill>
          <a:blip r:embed="rId3"/>
          <a:stretch>
            <a:fillRect/>
          </a:stretch>
        </p:blipFill>
        <p:spPr>
          <a:xfrm>
            <a:off x="-1371600" y="457200"/>
            <a:ext cx="5638800" cy="5638800"/>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876800" y="1066800"/>
            <a:ext cx="3810000" cy="1323439"/>
          </a:xfrm>
        </p:spPr>
        <p:txBody>
          <a:bodyPr wrap="square">
            <a:spAutoFit/>
          </a:bodyPr>
          <a:lstStyle/>
          <a:p>
            <a:r>
              <a:rPr lang="en-US" dirty="0" smtClean="0"/>
              <a:t>Guide</a:t>
            </a:r>
            <a:endParaRPr lang="en-US" dirty="0"/>
          </a:p>
        </p:txBody>
      </p:sp>
      <p:pic>
        <p:nvPicPr>
          <p:cNvPr id="9" name="Picture 8" descr="guide_nbg.pdf"/>
          <p:cNvPicPr>
            <a:picLocks noChangeAspect="1"/>
          </p:cNvPicPr>
          <p:nvPr/>
        </p:nvPicPr>
        <p:blipFill>
          <a:blip r:embed="rId3"/>
          <a:stretch>
            <a:fillRect/>
          </a:stretch>
        </p:blipFill>
        <p:spPr>
          <a:xfrm>
            <a:off x="0" y="228600"/>
            <a:ext cx="6400800" cy="6400800"/>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152400" y="2029361"/>
            <a:ext cx="4419600" cy="1323439"/>
          </a:xfrm>
        </p:spPr>
        <p:txBody>
          <a:bodyPr wrap="square">
            <a:spAutoFit/>
          </a:bodyPr>
          <a:lstStyle/>
          <a:p>
            <a:r>
              <a:rPr lang="en-US" dirty="0" smtClean="0"/>
              <a:t>Curious</a:t>
            </a:r>
            <a:endParaRPr lang="en-US" dirty="0"/>
          </a:p>
        </p:txBody>
      </p:sp>
      <p:pic>
        <p:nvPicPr>
          <p:cNvPr id="7" name="Picture 6" descr="curious_george_nbg.pdf"/>
          <p:cNvPicPr>
            <a:picLocks noChangeAspect="1"/>
          </p:cNvPicPr>
          <p:nvPr/>
        </p:nvPicPr>
        <p:blipFill>
          <a:blip r:embed="rId3"/>
          <a:stretch>
            <a:fillRect/>
          </a:stretch>
        </p:blipFill>
        <p:spPr>
          <a:xfrm>
            <a:off x="1143000" y="76200"/>
            <a:ext cx="6248400" cy="6248400"/>
          </a:xfrm>
          <a:prstGeom prst="rect">
            <a:avLst/>
          </a:prstGeom>
        </p:spPr>
      </p:pic>
      <p:sp>
        <p:nvSpPr>
          <p:cNvPr id="9" name="Content Placeholder 5"/>
          <p:cNvSpPr txBox="1">
            <a:spLocks/>
          </p:cNvSpPr>
          <p:nvPr/>
        </p:nvSpPr>
        <p:spPr bwMode="auto">
          <a:xfrm>
            <a:off x="5181600" y="2029361"/>
            <a:ext cx="3962400" cy="1323439"/>
          </a:xfrm>
          <a:prstGeom prst="rect">
            <a:avLst/>
          </a:prstGeom>
          <a:noFill/>
          <a:ln w="9525">
            <a:noFill/>
            <a:miter lim="800000"/>
            <a:headEnd/>
            <a:tailEnd/>
          </a:ln>
        </p:spPr>
        <p:txBody>
          <a:bodyPr vert="horz" wrap="square" lIns="91440" tIns="45720" rIns="91440" bIns="45720" numCol="1" anchor="ctr" anchorCtr="1" compatLnSpc="1">
            <a:prstTxWarp prst="textNoShape">
              <a:avLst/>
            </a:prstTxWarp>
            <a:spAutoFit/>
          </a:bodyPr>
          <a:lstStyle/>
          <a:p>
            <a:pPr marL="0" marR="0" lvl="0" indent="0" algn="ctr"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baseline="0" noProof="0" dirty="0" smtClean="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George</a:t>
            </a:r>
            <a:endParaRPr kumimoji="0" lang="en-US" sz="8000" b="1" i="0" u="none" strike="noStrike" kern="1200" cap="none" spc="0" normalizeH="0" baseline="0" noProof="0" dirty="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endParaRPr>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114800" y="3200400"/>
            <a:ext cx="5029200" cy="2554545"/>
          </a:xfrm>
        </p:spPr>
        <p:txBody>
          <a:bodyPr wrap="square">
            <a:spAutoFit/>
          </a:bodyPr>
          <a:lstStyle/>
          <a:p>
            <a:pPr algn="r"/>
            <a:r>
              <a:rPr lang="en-US" dirty="0" smtClean="0"/>
              <a:t>Sherlock Holmes</a:t>
            </a:r>
            <a:endParaRPr lang="en-US" dirty="0"/>
          </a:p>
        </p:txBody>
      </p:sp>
      <p:pic>
        <p:nvPicPr>
          <p:cNvPr id="8" name="Picture 7" descr="sherlock_nbg.pdf"/>
          <p:cNvPicPr>
            <a:picLocks noChangeAspect="1"/>
          </p:cNvPicPr>
          <p:nvPr/>
        </p:nvPicPr>
        <p:blipFill>
          <a:blip r:embed="rId3"/>
          <a:stretch>
            <a:fillRect/>
          </a:stretch>
        </p:blipFill>
        <p:spPr>
          <a:xfrm>
            <a:off x="-152400" y="381000"/>
            <a:ext cx="6003925" cy="6003925"/>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228600" y="0"/>
            <a:ext cx="6019800" cy="2554545"/>
          </a:xfrm>
        </p:spPr>
        <p:txBody>
          <a:bodyPr wrap="square">
            <a:spAutoFit/>
          </a:bodyPr>
          <a:lstStyle/>
          <a:p>
            <a:pPr algn="l"/>
            <a:r>
              <a:rPr lang="en-US" dirty="0" smtClean="0"/>
              <a:t>Benevolent Dictator</a:t>
            </a:r>
            <a:endParaRPr lang="en-US" dirty="0"/>
          </a:p>
        </p:txBody>
      </p:sp>
      <p:pic>
        <p:nvPicPr>
          <p:cNvPr id="8" name="Picture 7" descr="dictator_nbg.pdf"/>
          <p:cNvPicPr>
            <a:picLocks noChangeAspect="1"/>
          </p:cNvPicPr>
          <p:nvPr/>
        </p:nvPicPr>
        <p:blipFill>
          <a:blip r:embed="rId3"/>
          <a:stretch>
            <a:fillRect/>
          </a:stretch>
        </p:blipFill>
        <p:spPr>
          <a:xfrm>
            <a:off x="4114800" y="-168275"/>
            <a:ext cx="6858000" cy="6858000"/>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5"/>
          <p:cNvSpPr txBox="1">
            <a:spLocks/>
          </p:cNvSpPr>
          <p:nvPr/>
        </p:nvSpPr>
        <p:spPr bwMode="auto">
          <a:xfrm>
            <a:off x="762000" y="3657600"/>
            <a:ext cx="4953000" cy="1323439"/>
          </a:xfrm>
          <a:prstGeom prst="rect">
            <a:avLst/>
          </a:prstGeom>
          <a:noFill/>
          <a:ln w="9525">
            <a:noFill/>
            <a:miter lim="800000"/>
            <a:headEnd/>
            <a:tailEnd/>
          </a:ln>
        </p:spPr>
        <p:txBody>
          <a:bodyPr vert="horz" wrap="square" lIns="0" tIns="45720" rIns="91440" bIns="45720" numCol="1" anchor="ctr" anchorCtr="1" compatLnSpc="1">
            <a:prstTxWarp prst="textNoShape">
              <a:avLst/>
            </a:prstTxWarp>
            <a:spAutoFit/>
          </a:bodyPr>
          <a:lstStyle/>
          <a:p>
            <a:pPr marL="0" marR="0" lvl="0" indent="0" algn="l"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baseline="0" noProof="0" dirty="0" err="1" smtClean="0">
                <a:ln w="17780" cmpd="sng">
                  <a:noFill/>
                  <a:prstDash val="solid"/>
                  <a:miter lim="800000"/>
                </a:ln>
                <a:solidFill>
                  <a:srgbClr val="D9D9D9"/>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Repetitor</a:t>
            </a:r>
            <a:endParaRPr kumimoji="0" lang="en-US" sz="8000" b="1" i="0" u="none" strike="noStrike" kern="1200" cap="none" spc="0" normalizeH="0" baseline="0" noProof="0" dirty="0">
              <a:ln w="17780" cmpd="sng">
                <a:noFill/>
                <a:prstDash val="solid"/>
                <a:miter lim="800000"/>
              </a:ln>
              <a:solidFill>
                <a:srgbClr val="D9D9D9"/>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endParaRPr>
          </a:p>
        </p:txBody>
      </p:sp>
      <p:sp>
        <p:nvSpPr>
          <p:cNvPr id="7" name="Content Placeholder 5"/>
          <p:cNvSpPr txBox="1">
            <a:spLocks/>
          </p:cNvSpPr>
          <p:nvPr/>
        </p:nvSpPr>
        <p:spPr bwMode="auto">
          <a:xfrm>
            <a:off x="609600" y="3505200"/>
            <a:ext cx="4953000" cy="1323439"/>
          </a:xfrm>
          <a:prstGeom prst="rect">
            <a:avLst/>
          </a:prstGeom>
          <a:noFill/>
          <a:ln w="9525">
            <a:noFill/>
            <a:miter lim="800000"/>
            <a:headEnd/>
            <a:tailEnd/>
          </a:ln>
        </p:spPr>
        <p:txBody>
          <a:bodyPr vert="horz" wrap="square" lIns="0" tIns="45720" rIns="91440" bIns="45720" numCol="1" anchor="ctr" anchorCtr="1" compatLnSpc="1">
            <a:prstTxWarp prst="textNoShape">
              <a:avLst/>
            </a:prstTxWarp>
            <a:spAutoFit/>
          </a:bodyPr>
          <a:lstStyle/>
          <a:p>
            <a:pPr marL="0" marR="0" lvl="0" indent="0" algn="l"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baseline="0" noProof="0" dirty="0" err="1" smtClean="0">
                <a:ln w="17780" cmpd="sng">
                  <a:noFill/>
                  <a:prstDash val="solid"/>
                  <a:miter lim="800000"/>
                </a:ln>
                <a:solidFill>
                  <a:schemeClr val="bg1">
                    <a:lumMod val="85000"/>
                  </a:schemeClr>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Repetitor</a:t>
            </a:r>
            <a:endParaRPr kumimoji="0" lang="en-US" sz="8000" b="1" i="0" u="none" strike="noStrike" kern="1200" cap="none" spc="0" normalizeH="0" baseline="0" noProof="0" dirty="0">
              <a:ln w="17780" cmpd="sng">
                <a:noFill/>
                <a:prstDash val="solid"/>
                <a:miter lim="800000"/>
              </a:ln>
              <a:solidFill>
                <a:schemeClr val="bg1">
                  <a:lumMod val="85000"/>
                </a:schemeClr>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endParaRPr>
          </a:p>
        </p:txBody>
      </p:sp>
      <p:sp>
        <p:nvSpPr>
          <p:cNvPr id="6" name="Content Placeholder 5"/>
          <p:cNvSpPr>
            <a:spLocks noGrp="1"/>
          </p:cNvSpPr>
          <p:nvPr>
            <p:ph idx="1"/>
          </p:nvPr>
        </p:nvSpPr>
        <p:spPr>
          <a:xfrm>
            <a:off x="457200" y="3352800"/>
            <a:ext cx="4953000" cy="1323439"/>
          </a:xfrm>
        </p:spPr>
        <p:txBody>
          <a:bodyPr wrap="square" lIns="0">
            <a:spAutoFit/>
          </a:bodyPr>
          <a:lstStyle/>
          <a:p>
            <a:pPr algn="l"/>
            <a:r>
              <a:rPr lang="en-US" dirty="0" err="1" smtClean="0"/>
              <a:t>Repetitor</a:t>
            </a:r>
            <a:endParaRPr lang="en-US" dirty="0"/>
          </a:p>
        </p:txBody>
      </p:sp>
      <p:pic>
        <p:nvPicPr>
          <p:cNvPr id="4" name="Picture 3" descr="repetitor_nbg.pdf"/>
          <p:cNvPicPr>
            <a:picLocks noChangeAspect="1"/>
          </p:cNvPicPr>
          <p:nvPr/>
        </p:nvPicPr>
        <p:blipFill>
          <a:blip r:embed="rId3"/>
          <a:stretch>
            <a:fillRect/>
          </a:stretch>
        </p:blipFill>
        <p:spPr>
          <a:xfrm>
            <a:off x="2835275" y="228599"/>
            <a:ext cx="6461125" cy="6461125"/>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rofessor_moriarty_nbg.pdf"/>
          <p:cNvPicPr>
            <a:picLocks noChangeAspect="1"/>
          </p:cNvPicPr>
          <p:nvPr/>
        </p:nvPicPr>
        <p:blipFill>
          <a:blip r:embed="rId3"/>
          <a:stretch>
            <a:fillRect/>
          </a:stretch>
        </p:blipFill>
        <p:spPr>
          <a:xfrm>
            <a:off x="-685801" y="228599"/>
            <a:ext cx="6461125" cy="6461125"/>
          </a:xfrm>
          <a:prstGeom prst="rect">
            <a:avLst/>
          </a:prstGeom>
        </p:spPr>
      </p:pic>
      <p:sp>
        <p:nvSpPr>
          <p:cNvPr id="6" name="Content Placeholder 5"/>
          <p:cNvSpPr>
            <a:spLocks noGrp="1"/>
          </p:cNvSpPr>
          <p:nvPr>
            <p:ph idx="1"/>
          </p:nvPr>
        </p:nvSpPr>
        <p:spPr>
          <a:xfrm>
            <a:off x="3733800" y="129599"/>
            <a:ext cx="5410200" cy="5509201"/>
          </a:xfrm>
        </p:spPr>
        <p:txBody>
          <a:bodyPr wrap="square">
            <a:spAutoFit/>
          </a:bodyPr>
          <a:lstStyle/>
          <a:p>
            <a:pPr algn="r"/>
            <a:r>
              <a:rPr lang="en-US" dirty="0" smtClean="0"/>
              <a:t>Professor Moriarty</a:t>
            </a:r>
          </a:p>
          <a:p>
            <a:pPr algn="r"/>
            <a:r>
              <a:rPr lang="en-US" dirty="0" smtClean="0"/>
              <a:t>(the Evil</a:t>
            </a:r>
          </a:p>
          <a:p>
            <a:pPr algn="r"/>
            <a:r>
              <a:rPr lang="en-US" dirty="0" smtClean="0"/>
              <a:t>Genius)</a:t>
            </a:r>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gladiator_nbg.pdf"/>
          <p:cNvPicPr>
            <a:picLocks noChangeAspect="1"/>
          </p:cNvPicPr>
          <p:nvPr/>
        </p:nvPicPr>
        <p:blipFill>
          <a:blip r:embed="rId3"/>
          <a:stretch>
            <a:fillRect/>
          </a:stretch>
        </p:blipFill>
        <p:spPr>
          <a:xfrm>
            <a:off x="1447799" y="-60325"/>
            <a:ext cx="6384925" cy="6384925"/>
          </a:xfrm>
          <a:prstGeom prst="rect">
            <a:avLst/>
          </a:prstGeom>
        </p:spPr>
      </p:pic>
      <p:sp>
        <p:nvSpPr>
          <p:cNvPr id="6" name="Content Placeholder 5"/>
          <p:cNvSpPr>
            <a:spLocks noGrp="1"/>
          </p:cNvSpPr>
          <p:nvPr>
            <p:ph idx="1"/>
          </p:nvPr>
        </p:nvSpPr>
        <p:spPr>
          <a:xfrm>
            <a:off x="2209800" y="5382161"/>
            <a:ext cx="4953000" cy="1323439"/>
          </a:xfrm>
        </p:spPr>
        <p:txBody>
          <a:bodyPr wrap="square">
            <a:spAutoFit/>
          </a:bodyPr>
          <a:lstStyle/>
          <a:p>
            <a:r>
              <a:rPr lang="en-US" dirty="0" smtClean="0"/>
              <a:t>Gladiator</a:t>
            </a:r>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uper_dude_nbg.pdf"/>
          <p:cNvPicPr>
            <a:picLocks noChangeAspect="1"/>
          </p:cNvPicPr>
          <p:nvPr/>
        </p:nvPicPr>
        <p:blipFill>
          <a:blip r:embed="rId3"/>
          <a:stretch>
            <a:fillRect/>
          </a:stretch>
        </p:blipFill>
        <p:spPr>
          <a:xfrm>
            <a:off x="2286000" y="381000"/>
            <a:ext cx="6705600" cy="6705600"/>
          </a:xfrm>
          <a:prstGeom prst="rect">
            <a:avLst/>
          </a:prstGeom>
        </p:spPr>
      </p:pic>
      <p:sp>
        <p:nvSpPr>
          <p:cNvPr id="6" name="Content Placeholder 5"/>
          <p:cNvSpPr>
            <a:spLocks noGrp="1"/>
          </p:cNvSpPr>
          <p:nvPr>
            <p:ph idx="1"/>
          </p:nvPr>
        </p:nvSpPr>
        <p:spPr>
          <a:xfrm>
            <a:off x="0" y="76200"/>
            <a:ext cx="5791200" cy="1323439"/>
          </a:xfrm>
        </p:spPr>
        <p:txBody>
          <a:bodyPr wrap="square">
            <a:spAutoFit/>
          </a:bodyPr>
          <a:lstStyle/>
          <a:p>
            <a:pPr algn="l"/>
            <a:r>
              <a:rPr lang="en-US" dirty="0" smtClean="0"/>
              <a:t>Superhero</a:t>
            </a:r>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ogs Quizzical.jpg"/>
          <p:cNvPicPr>
            <a:picLocks noChangeAspect="1"/>
          </p:cNvPicPr>
          <p:nvPr/>
        </p:nvPicPr>
        <p:blipFill>
          <a:blip r:embed="rId3"/>
          <a:stretch>
            <a:fillRect/>
          </a:stretch>
        </p:blipFill>
        <p:spPr>
          <a:xfrm>
            <a:off x="166492" y="0"/>
            <a:ext cx="8811015" cy="68580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28600" y="2514600"/>
            <a:ext cx="4191000" cy="1371600"/>
          </a:xfrm>
        </p:spPr>
        <p:txBody>
          <a:bodyPr/>
          <a:lstStyle/>
          <a:p>
            <a:r>
              <a:rPr lang="en-US" dirty="0" smtClean="0"/>
              <a:t>Orator</a:t>
            </a:r>
            <a:endParaRPr lang="en-US" dirty="0"/>
          </a:p>
        </p:txBody>
      </p:sp>
      <p:pic>
        <p:nvPicPr>
          <p:cNvPr id="4" name="Picture 3" descr="orator_nbg.pdf"/>
          <p:cNvPicPr>
            <a:picLocks noChangeAspect="1"/>
          </p:cNvPicPr>
          <p:nvPr/>
        </p:nvPicPr>
        <p:blipFill>
          <a:blip r:embed="rId3"/>
          <a:stretch>
            <a:fillRect/>
          </a:stretch>
        </p:blipFill>
        <p:spPr>
          <a:xfrm>
            <a:off x="1981200" y="0"/>
            <a:ext cx="6781800" cy="67818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3886200" y="2438400"/>
            <a:ext cx="5257800" cy="2308324"/>
          </a:xfrm>
        </p:spPr>
        <p:txBody>
          <a:bodyPr vert="horz" wrap="square" anchor="ctr" anchorCtr="1">
            <a:spAutoFit/>
          </a:bodyPr>
          <a:lstStyle/>
          <a:p>
            <a:pPr algn="r"/>
            <a:r>
              <a:rPr lang="en-US" sz="7200" dirty="0" smtClean="0"/>
              <a:t>Conclusion Jumper</a:t>
            </a:r>
            <a:endParaRPr lang="en-US" sz="7200" dirty="0"/>
          </a:p>
        </p:txBody>
      </p:sp>
      <p:pic>
        <p:nvPicPr>
          <p:cNvPr id="8" name="Picture 7" descr="conclusion_jumper_nbg.pdf"/>
          <p:cNvPicPr>
            <a:picLocks noChangeAspect="1"/>
          </p:cNvPicPr>
          <p:nvPr/>
        </p:nvPicPr>
        <p:blipFill>
          <a:blip r:embed="rId3"/>
          <a:stretch>
            <a:fillRect/>
          </a:stretch>
        </p:blipFill>
        <p:spPr>
          <a:xfrm>
            <a:off x="-838200" y="0"/>
            <a:ext cx="6858000" cy="6858000"/>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57200" y="76200"/>
            <a:ext cx="8229600" cy="990600"/>
          </a:xfrm>
        </p:spPr>
        <p:txBody>
          <a:bodyPr/>
          <a:lstStyle/>
          <a:p>
            <a:r>
              <a:rPr lang="en-US" sz="5400" dirty="0" smtClean="0"/>
              <a:t>Time for some fun!</a:t>
            </a:r>
            <a:endParaRPr lang="en-US" sz="5400" dirty="0"/>
          </a:p>
        </p:txBody>
      </p:sp>
      <p:sp>
        <p:nvSpPr>
          <p:cNvPr id="7" name="TextBox 6"/>
          <p:cNvSpPr txBox="1"/>
          <p:nvPr/>
        </p:nvSpPr>
        <p:spPr>
          <a:xfrm>
            <a:off x="228600" y="838200"/>
            <a:ext cx="8763000" cy="5740033"/>
          </a:xfrm>
          <a:prstGeom prst="rect">
            <a:avLst/>
          </a:prstGeom>
          <a:noFill/>
        </p:spPr>
        <p:txBody>
          <a:bodyPr wrap="square" rtlCol="0">
            <a:spAutoFit/>
          </a:bodyPr>
          <a:lstStyle/>
          <a:p>
            <a:pPr marL="342900" indent="-342900">
              <a:spcAft>
                <a:spcPts val="600"/>
              </a:spcAft>
              <a:buFont typeface="+mj-lt"/>
              <a:buAutoNum type="arabicPeriod"/>
            </a:pPr>
            <a:r>
              <a:rPr lang="en-US" sz="2800" dirty="0" smtClean="0"/>
              <a:t>Get into groups of 8 – 10 people</a:t>
            </a:r>
          </a:p>
          <a:p>
            <a:pPr marL="342900" indent="-342900">
              <a:spcAft>
                <a:spcPts val="600"/>
              </a:spcAft>
              <a:buFont typeface="+mj-lt"/>
              <a:buAutoNum type="arabicPeriod"/>
            </a:pPr>
            <a:r>
              <a:rPr lang="en-US" sz="2800" dirty="0" smtClean="0"/>
              <a:t>Someone shuffle the cards </a:t>
            </a:r>
            <a:r>
              <a:rPr lang="en-US" sz="2400" i="1" dirty="0" smtClean="0"/>
              <a:t>(after pulling out the advertising ;-)</a:t>
            </a:r>
            <a:endParaRPr lang="en-US" sz="2800" i="1" dirty="0" smtClean="0"/>
          </a:p>
          <a:p>
            <a:pPr marL="342900" indent="-342900">
              <a:spcAft>
                <a:spcPts val="600"/>
              </a:spcAft>
              <a:buFont typeface="+mj-lt"/>
              <a:buAutoNum type="arabicPeriod"/>
            </a:pPr>
            <a:r>
              <a:rPr lang="en-US" sz="2800" dirty="0" smtClean="0"/>
              <a:t>Deal one card to each person in your group</a:t>
            </a:r>
          </a:p>
          <a:p>
            <a:pPr marL="342900" indent="-342900">
              <a:spcAft>
                <a:spcPts val="600"/>
              </a:spcAft>
              <a:buFont typeface="+mj-lt"/>
              <a:buAutoNum type="arabicPeriod"/>
            </a:pPr>
            <a:r>
              <a:rPr lang="en-US" sz="2800" dirty="0" smtClean="0"/>
              <a:t>READ THIS CAREFULLY BEFORE YOU LOOK AT YOUR CARD</a:t>
            </a:r>
          </a:p>
          <a:p>
            <a:pPr marL="342900" indent="-342900">
              <a:spcAft>
                <a:spcPts val="600"/>
              </a:spcAft>
              <a:buFont typeface="+mj-lt"/>
              <a:buAutoNum type="arabicPeriod"/>
            </a:pPr>
            <a:r>
              <a:rPr lang="en-US" sz="2800" dirty="0" smtClean="0"/>
              <a:t>DO NOT REVEAL YOUR CARD, except…</a:t>
            </a:r>
          </a:p>
          <a:p>
            <a:pPr marL="342900" indent="-342900">
              <a:spcAft>
                <a:spcPts val="600"/>
              </a:spcAft>
              <a:buFont typeface="+mj-lt"/>
              <a:buAutoNum type="arabicPeriod"/>
            </a:pPr>
            <a:r>
              <a:rPr lang="en-US" sz="2800" dirty="0" smtClean="0"/>
              <a:t>If you receive the Facilitator card, you may reveal your card</a:t>
            </a:r>
          </a:p>
          <a:p>
            <a:pPr marL="342900" indent="-342900">
              <a:spcAft>
                <a:spcPts val="600"/>
              </a:spcAft>
              <a:buFont typeface="+mj-lt"/>
              <a:buAutoNum type="arabicPeriod"/>
            </a:pPr>
            <a:r>
              <a:rPr lang="en-US" sz="2800" dirty="0" smtClean="0"/>
              <a:t>Have a conversation for ~8 minutes, behaving according to your card</a:t>
            </a:r>
          </a:p>
          <a:p>
            <a:pPr marL="342900" indent="-342900">
              <a:spcAft>
                <a:spcPts val="600"/>
              </a:spcAft>
              <a:buFont typeface="+mj-lt"/>
              <a:buAutoNum type="arabicPeriod"/>
            </a:pPr>
            <a:r>
              <a:rPr lang="en-US" sz="2800" dirty="0" smtClean="0"/>
              <a:t>Spend 4 minutes guessing each other’s patterns</a:t>
            </a:r>
          </a:p>
        </p:txBody>
      </p:sp>
    </p:spTree>
    <p:extLst>
      <p:ext uri="{BB962C8B-B14F-4D97-AF65-F5344CB8AC3E}">
        <p14:creationId xmlns:p14="http://schemas.microsoft.com/office/powerpoint/2010/main" val="421350314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Group Discussion</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304799"/>
            <a:ext cx="8229600" cy="6384925"/>
          </a:xfrm>
        </p:spPr>
        <p:txBody>
          <a:bodyPr/>
          <a:lstStyle/>
          <a:p>
            <a:r>
              <a:rPr lang="en-US" dirty="0" smtClean="0"/>
              <a:t>What to do when (or before) you run into these patterns</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Shoe Print left.eps"/>
          <p:cNvPicPr>
            <a:picLocks noChangeAspect="1"/>
          </p:cNvPicPr>
          <p:nvPr/>
        </p:nvPicPr>
        <p:blipFill>
          <a:blip r:embed="rId3"/>
          <a:stretch>
            <a:fillRect/>
          </a:stretch>
        </p:blipFill>
        <p:spPr>
          <a:xfrm>
            <a:off x="457200" y="2514600"/>
            <a:ext cx="1673334" cy="2362200"/>
          </a:xfrm>
          <a:prstGeom prst="rect">
            <a:avLst/>
          </a:prstGeom>
        </p:spPr>
      </p:pic>
      <p:pic>
        <p:nvPicPr>
          <p:cNvPr id="7" name="Picture 6" descr="Shoe Print.eps"/>
          <p:cNvPicPr>
            <a:picLocks noChangeAspect="1"/>
          </p:cNvPicPr>
          <p:nvPr/>
        </p:nvPicPr>
        <p:blipFill>
          <a:blip r:embed="rId4"/>
          <a:stretch>
            <a:fillRect/>
          </a:stretch>
        </p:blipFill>
        <p:spPr>
          <a:xfrm>
            <a:off x="3810000" y="533400"/>
            <a:ext cx="1602411" cy="2362200"/>
          </a:xfrm>
          <a:prstGeom prst="rect">
            <a:avLst/>
          </a:prstGeom>
        </p:spPr>
      </p:pic>
      <p:sp>
        <p:nvSpPr>
          <p:cNvPr id="2" name="Content Placeholder 1"/>
          <p:cNvSpPr>
            <a:spLocks noGrp="1"/>
          </p:cNvSpPr>
          <p:nvPr>
            <p:ph idx="1"/>
          </p:nvPr>
        </p:nvSpPr>
        <p:spPr/>
        <p:txBody>
          <a:bodyPr/>
          <a:lstStyle/>
          <a:p>
            <a:r>
              <a:rPr lang="en-US" dirty="0" smtClean="0"/>
              <a:t>The Facilitation Four-Step</a:t>
            </a:r>
          </a:p>
          <a:p>
            <a:r>
              <a:rPr lang="en-US" sz="2000" dirty="0" smtClean="0"/>
              <a:t>(Intervention)</a:t>
            </a:r>
            <a:endParaRPr lang="en-US" sz="2000" dirty="0"/>
          </a:p>
        </p:txBody>
      </p:sp>
      <p:sp>
        <p:nvSpPr>
          <p:cNvPr id="4" name="Slide Number Placeholder 3"/>
          <p:cNvSpPr>
            <a:spLocks noGrp="1"/>
          </p:cNvSpPr>
          <p:nvPr>
            <p:ph type="sldNum" sz="quarter" idx="4294967295"/>
          </p:nvPr>
        </p:nvSpPr>
        <p:spPr>
          <a:xfrm>
            <a:off x="8305800" y="6324600"/>
            <a:ext cx="685800" cy="365125"/>
          </a:xfrm>
        </p:spPr>
        <p:txBody>
          <a:bodyPr/>
          <a:lstStyle/>
          <a:p>
            <a:pPr>
              <a:defRPr/>
            </a:pPr>
            <a:fld id="{A7E5FF0C-2757-634F-A954-96970359DCD7}" type="slidenum">
              <a:rPr lang="en-US" smtClean="0"/>
              <a:pPr>
                <a:defRPr/>
              </a:pPr>
              <a:t>25</a:t>
            </a:fld>
            <a:endParaRPr lang="en-US" dirty="0"/>
          </a:p>
        </p:txBody>
      </p:sp>
      <p:pic>
        <p:nvPicPr>
          <p:cNvPr id="5" name="Picture 4" descr="Shoe Print.eps"/>
          <p:cNvPicPr>
            <a:picLocks noChangeAspect="1"/>
          </p:cNvPicPr>
          <p:nvPr/>
        </p:nvPicPr>
        <p:blipFill>
          <a:blip r:embed="rId4"/>
          <a:stretch>
            <a:fillRect/>
          </a:stretch>
        </p:blipFill>
        <p:spPr>
          <a:xfrm>
            <a:off x="1752600" y="4191000"/>
            <a:ext cx="1602411" cy="2362200"/>
          </a:xfrm>
          <a:prstGeom prst="rect">
            <a:avLst/>
          </a:prstGeom>
        </p:spPr>
      </p:pic>
      <p:pic>
        <p:nvPicPr>
          <p:cNvPr id="10" name="Picture 9" descr="Shoe Print left.eps"/>
          <p:cNvPicPr>
            <a:picLocks noChangeAspect="1"/>
          </p:cNvPicPr>
          <p:nvPr/>
        </p:nvPicPr>
        <p:blipFill>
          <a:blip r:embed="rId3"/>
          <a:stretch>
            <a:fillRect/>
          </a:stretch>
        </p:blipFill>
        <p:spPr>
          <a:xfrm>
            <a:off x="2819400" y="-1066800"/>
            <a:ext cx="1673334" cy="2362200"/>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500"/>
                                        <p:tgtEl>
                                          <p:spTgt spid="9"/>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down)">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1. Interrupt</a:t>
            </a:r>
            <a:endParaRPr lang="en-US" dirty="0"/>
          </a:p>
        </p:txBody>
      </p:sp>
      <p:pic>
        <p:nvPicPr>
          <p:cNvPr id="6" name="Picture 5" descr="Shoe Print.eps"/>
          <p:cNvPicPr>
            <a:picLocks noChangeAspect="1"/>
          </p:cNvPicPr>
          <p:nvPr/>
        </p:nvPicPr>
        <p:blipFill>
          <a:blip r:embed="rId3"/>
          <a:stretch>
            <a:fillRect/>
          </a:stretch>
        </p:blipFill>
        <p:spPr>
          <a:xfrm>
            <a:off x="1828800" y="3886200"/>
            <a:ext cx="1602411" cy="2362200"/>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2. Ask</a:t>
            </a:r>
            <a:endParaRPr lang="en-US" dirty="0"/>
          </a:p>
        </p:txBody>
      </p:sp>
      <p:pic>
        <p:nvPicPr>
          <p:cNvPr id="6" name="Picture 5" descr="Shoe Print left.eps"/>
          <p:cNvPicPr>
            <a:picLocks noChangeAspect="1"/>
          </p:cNvPicPr>
          <p:nvPr/>
        </p:nvPicPr>
        <p:blipFill>
          <a:blip r:embed="rId3"/>
          <a:stretch>
            <a:fillRect/>
          </a:stretch>
        </p:blipFill>
        <p:spPr>
          <a:xfrm>
            <a:off x="457200" y="2514600"/>
            <a:ext cx="1673334" cy="2362200"/>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3. Redirect</a:t>
            </a:r>
            <a:endParaRPr lang="en-US" dirty="0"/>
          </a:p>
        </p:txBody>
      </p:sp>
      <p:pic>
        <p:nvPicPr>
          <p:cNvPr id="5" name="Picture 4" descr="Shoe Print.eps"/>
          <p:cNvPicPr>
            <a:picLocks noChangeAspect="1"/>
          </p:cNvPicPr>
          <p:nvPr/>
        </p:nvPicPr>
        <p:blipFill>
          <a:blip r:embed="rId3"/>
          <a:stretch>
            <a:fillRect/>
          </a:stretch>
        </p:blipFill>
        <p:spPr>
          <a:xfrm>
            <a:off x="3810000" y="533400"/>
            <a:ext cx="1602411" cy="2362200"/>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4. Commit</a:t>
            </a:r>
            <a:endParaRPr lang="en-US" dirty="0"/>
          </a:p>
        </p:txBody>
      </p:sp>
      <p:pic>
        <p:nvPicPr>
          <p:cNvPr id="6" name="Picture 5" descr="Shoe Print left.eps"/>
          <p:cNvPicPr>
            <a:picLocks noChangeAspect="1"/>
          </p:cNvPicPr>
          <p:nvPr/>
        </p:nvPicPr>
        <p:blipFill>
          <a:blip r:embed="rId3"/>
          <a:stretch>
            <a:fillRect/>
          </a:stretch>
        </p:blipFill>
        <p:spPr>
          <a:xfrm>
            <a:off x="1982733" y="152400"/>
            <a:ext cx="1673334" cy="2362200"/>
          </a:xfrm>
          <a:prstGeom prst="rect">
            <a:avLst/>
          </a:prstGeom>
        </p:spPr>
      </p:pic>
    </p:spTree>
  </p:cSld>
  <p:clrMapOvr>
    <a:masterClrMapping/>
  </p:clrMapOvr>
  <p:transition xmlns:p14="http://schemas.microsoft.com/office/powerpoint/2010/main">
    <p:randomBa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ointing Finger.jpg"/>
          <p:cNvPicPr>
            <a:picLocks noGrp="1" noChangeAspect="1"/>
          </p:cNvPicPr>
          <p:nvPr>
            <p:ph idx="4294967295"/>
          </p:nvPr>
        </p:nvPicPr>
        <p:blipFill>
          <a:blip r:embed="rId3"/>
          <a:srcRect l="-35714" r="-35714"/>
          <a:stretch>
            <a:fillRect/>
          </a:stretch>
        </p:blipFill>
        <p:spPr>
          <a:xfrm>
            <a:off x="0" y="1066800"/>
            <a:ext cx="8229600" cy="4800600"/>
          </a:xfrm>
        </p:spPr>
      </p:pic>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Safety Check</a:t>
            </a:r>
          </a:p>
          <a:p>
            <a:r>
              <a:rPr lang="en-US" sz="2000" dirty="0" smtClean="0"/>
              <a:t>(Preventative)</a:t>
            </a:r>
            <a:endParaRPr lang="en-US" sz="2000" dirty="0"/>
          </a:p>
        </p:txBody>
      </p:sp>
    </p:spTree>
    <p:extLst>
      <p:ext uri="{BB962C8B-B14F-4D97-AF65-F5344CB8AC3E}">
        <p14:creationId xmlns:p14="http://schemas.microsoft.com/office/powerpoint/2010/main" val="138373335"/>
      </p:ext>
    </p:extLst>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Ground Rules</a:t>
            </a:r>
          </a:p>
          <a:p>
            <a:r>
              <a:rPr lang="en-US" sz="2000" dirty="0" smtClean="0"/>
              <a:t>(Preventive)</a:t>
            </a:r>
            <a:endParaRPr lang="en-US" sz="2000"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3510" y="838200"/>
            <a:ext cx="8229600" cy="4800600"/>
          </a:xfrm>
        </p:spPr>
        <p:txBody>
          <a:bodyPr/>
          <a:lstStyle/>
          <a:p>
            <a:r>
              <a:rPr lang="en-US" dirty="0" smtClean="0"/>
              <a:t>Active Listening</a:t>
            </a:r>
          </a:p>
          <a:p>
            <a:r>
              <a:rPr lang="en-US" sz="1600" dirty="0" smtClean="0"/>
              <a:t>(via the IAF Methods Database @</a:t>
            </a:r>
          </a:p>
          <a:p>
            <a:r>
              <a:rPr lang="en-US" sz="1600" dirty="0" smtClean="0">
                <a:hlinkClick r:id="rId3"/>
              </a:rPr>
              <a:t>http://www.iaf-methods.org/node/5255</a:t>
            </a:r>
            <a:r>
              <a:rPr lang="en-US" sz="1600" dirty="0" smtClean="0"/>
              <a:t>)</a:t>
            </a:r>
          </a:p>
          <a:p>
            <a:r>
              <a:rPr lang="en-US" sz="1600" dirty="0" smtClean="0"/>
              <a:t>(Intervention)</a:t>
            </a:r>
          </a:p>
          <a:p>
            <a:pPr marL="573088" indent="-573088" algn="l"/>
            <a:r>
              <a:rPr lang="en-US" sz="3600" dirty="0"/>
              <a:t>AMPP*</a:t>
            </a:r>
          </a:p>
          <a:p>
            <a:pPr marL="1146175" lvl="1" indent="-511175" algn="l"/>
            <a:r>
              <a:rPr lang="en-US" sz="3200" dirty="0">
                <a:solidFill>
                  <a:schemeClr val="tx1"/>
                </a:solidFill>
              </a:rPr>
              <a:t>Ask</a:t>
            </a:r>
          </a:p>
          <a:p>
            <a:pPr marL="1146175" lvl="1" indent="-511175" algn="l"/>
            <a:r>
              <a:rPr lang="en-US" sz="3200" dirty="0">
                <a:solidFill>
                  <a:schemeClr val="tx1"/>
                </a:solidFill>
              </a:rPr>
              <a:t>Mirror</a:t>
            </a:r>
          </a:p>
          <a:p>
            <a:pPr marL="1146175" lvl="1" indent="-511175" algn="l"/>
            <a:r>
              <a:rPr lang="en-US" sz="3200" dirty="0">
                <a:solidFill>
                  <a:schemeClr val="tx1"/>
                </a:solidFill>
              </a:rPr>
              <a:t>Paraphrase</a:t>
            </a:r>
          </a:p>
          <a:p>
            <a:pPr marL="1146175" lvl="1" indent="-511175" algn="l"/>
            <a:r>
              <a:rPr lang="en-US" sz="3200" dirty="0">
                <a:solidFill>
                  <a:schemeClr val="tx1"/>
                </a:solidFill>
              </a:rPr>
              <a:t>Prime</a:t>
            </a:r>
          </a:p>
          <a:p>
            <a:endParaRPr lang="en-US" sz="1600" dirty="0"/>
          </a:p>
        </p:txBody>
      </p:sp>
    </p:spTree>
    <p:extLst>
      <p:ext uri="{BB962C8B-B14F-4D97-AF65-F5344CB8AC3E}">
        <p14:creationId xmlns:p14="http://schemas.microsoft.com/office/powerpoint/2010/main" val="207113943"/>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Role Reversal</a:t>
            </a:r>
          </a:p>
          <a:p>
            <a:r>
              <a:rPr lang="en-US" sz="2000" dirty="0" smtClean="0"/>
              <a:t>(Intervention)</a:t>
            </a:r>
            <a:endParaRPr lang="en-US" sz="2000" dirty="0"/>
          </a:p>
        </p:txBody>
      </p:sp>
    </p:spTree>
    <p:extLst>
      <p:ext uri="{BB962C8B-B14F-4D97-AF65-F5344CB8AC3E}">
        <p14:creationId xmlns:p14="http://schemas.microsoft.com/office/powerpoint/2010/main" val="2967157390"/>
      </p:ext>
    </p:extLst>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Starfish</a:t>
            </a:r>
          </a:p>
          <a:p>
            <a:r>
              <a:rPr lang="en-US" sz="2000" dirty="0" smtClean="0"/>
              <a:t>(Preventive / Curative)</a:t>
            </a:r>
            <a:endParaRPr lang="en-US" sz="2000"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rot="16200000" flipH="1">
            <a:off x="2686931" y="1600200"/>
            <a:ext cx="2057400" cy="1752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rot="5400000" flipH="1" flipV="1">
            <a:off x="4401431" y="1638300"/>
            <a:ext cx="2057401" cy="16764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5400000">
            <a:off x="3448932" y="4648200"/>
            <a:ext cx="2285999"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0800000" flipV="1">
            <a:off x="2839330" y="3505994"/>
            <a:ext cx="1753396" cy="989806"/>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4592726" y="3505200"/>
            <a:ext cx="1675605" cy="990600"/>
          </a:xfrm>
          <a:prstGeom prst="line">
            <a:avLst/>
          </a:prstGeom>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3581400" y="1752600"/>
            <a:ext cx="2061206" cy="523220"/>
          </a:xfrm>
          <a:prstGeom prst="rect">
            <a:avLst/>
          </a:prstGeom>
          <a:noFill/>
        </p:spPr>
        <p:txBody>
          <a:bodyPr wrap="none" rtlCol="0">
            <a:spAutoFit/>
          </a:bodyPr>
          <a:lstStyle/>
          <a:p>
            <a:r>
              <a:rPr lang="en-US" sz="2800" dirty="0" smtClean="0">
                <a:solidFill>
                  <a:schemeClr val="tx1">
                    <a:lumMod val="85000"/>
                    <a:lumOff val="15000"/>
                  </a:schemeClr>
                </a:solidFill>
              </a:rPr>
              <a:t>Keep Doing</a:t>
            </a:r>
            <a:endParaRPr lang="en-US" sz="2800" dirty="0">
              <a:solidFill>
                <a:schemeClr val="tx1">
                  <a:lumMod val="85000"/>
                  <a:lumOff val="15000"/>
                </a:schemeClr>
              </a:solidFill>
            </a:endParaRPr>
          </a:p>
        </p:txBody>
      </p:sp>
      <p:sp>
        <p:nvSpPr>
          <p:cNvPr id="16" name="TextBox 15"/>
          <p:cNvSpPr txBox="1"/>
          <p:nvPr/>
        </p:nvSpPr>
        <p:spPr>
          <a:xfrm>
            <a:off x="5125331" y="3135868"/>
            <a:ext cx="1961269" cy="523220"/>
          </a:xfrm>
          <a:prstGeom prst="rect">
            <a:avLst/>
          </a:prstGeom>
          <a:noFill/>
        </p:spPr>
        <p:txBody>
          <a:bodyPr wrap="none" rtlCol="0">
            <a:spAutoFit/>
          </a:bodyPr>
          <a:lstStyle/>
          <a:p>
            <a:r>
              <a:rPr lang="en-US" sz="2800" dirty="0" smtClean="0">
                <a:solidFill>
                  <a:schemeClr val="tx1">
                    <a:lumMod val="85000"/>
                    <a:lumOff val="15000"/>
                  </a:schemeClr>
                </a:solidFill>
              </a:rPr>
              <a:t>Stop Doing</a:t>
            </a:r>
            <a:endParaRPr lang="en-US" sz="2800" dirty="0">
              <a:solidFill>
                <a:schemeClr val="tx1">
                  <a:lumMod val="85000"/>
                  <a:lumOff val="15000"/>
                </a:schemeClr>
              </a:solidFill>
            </a:endParaRPr>
          </a:p>
        </p:txBody>
      </p:sp>
      <p:sp>
        <p:nvSpPr>
          <p:cNvPr id="17" name="TextBox 16"/>
          <p:cNvSpPr txBox="1"/>
          <p:nvPr/>
        </p:nvSpPr>
        <p:spPr>
          <a:xfrm>
            <a:off x="2229731" y="3135868"/>
            <a:ext cx="1980906" cy="523220"/>
          </a:xfrm>
          <a:prstGeom prst="rect">
            <a:avLst/>
          </a:prstGeom>
          <a:noFill/>
        </p:spPr>
        <p:txBody>
          <a:bodyPr wrap="none" rtlCol="0">
            <a:spAutoFit/>
          </a:bodyPr>
          <a:lstStyle/>
          <a:p>
            <a:r>
              <a:rPr lang="en-US" sz="2800" dirty="0" smtClean="0">
                <a:solidFill>
                  <a:schemeClr val="tx1">
                    <a:lumMod val="85000"/>
                    <a:lumOff val="15000"/>
                  </a:schemeClr>
                </a:solidFill>
              </a:rPr>
              <a:t>Start Doing</a:t>
            </a:r>
            <a:endParaRPr lang="en-US" sz="2800" dirty="0">
              <a:solidFill>
                <a:schemeClr val="tx1">
                  <a:lumMod val="85000"/>
                  <a:lumOff val="15000"/>
                </a:schemeClr>
              </a:solidFill>
            </a:endParaRPr>
          </a:p>
        </p:txBody>
      </p:sp>
      <p:sp>
        <p:nvSpPr>
          <p:cNvPr id="18" name="TextBox 17"/>
          <p:cNvSpPr txBox="1"/>
          <p:nvPr/>
        </p:nvSpPr>
        <p:spPr>
          <a:xfrm>
            <a:off x="2458331" y="4648200"/>
            <a:ext cx="2044149" cy="523220"/>
          </a:xfrm>
          <a:prstGeom prst="rect">
            <a:avLst/>
          </a:prstGeom>
          <a:noFill/>
        </p:spPr>
        <p:txBody>
          <a:bodyPr wrap="none" rtlCol="0">
            <a:spAutoFit/>
          </a:bodyPr>
          <a:lstStyle/>
          <a:p>
            <a:r>
              <a:rPr lang="en-US" sz="2800" dirty="0" smtClean="0">
                <a:solidFill>
                  <a:schemeClr val="tx1">
                    <a:lumMod val="85000"/>
                    <a:lumOff val="15000"/>
                  </a:schemeClr>
                </a:solidFill>
              </a:rPr>
              <a:t>Do More Of</a:t>
            </a:r>
            <a:endParaRPr lang="en-US" sz="2800" dirty="0">
              <a:solidFill>
                <a:schemeClr val="tx1">
                  <a:lumMod val="85000"/>
                  <a:lumOff val="15000"/>
                </a:schemeClr>
              </a:solidFill>
            </a:endParaRPr>
          </a:p>
        </p:txBody>
      </p:sp>
      <p:sp>
        <p:nvSpPr>
          <p:cNvPr id="19" name="TextBox 18"/>
          <p:cNvSpPr txBox="1"/>
          <p:nvPr/>
        </p:nvSpPr>
        <p:spPr>
          <a:xfrm>
            <a:off x="4724400" y="4648200"/>
            <a:ext cx="1980731" cy="523220"/>
          </a:xfrm>
          <a:prstGeom prst="rect">
            <a:avLst/>
          </a:prstGeom>
          <a:noFill/>
        </p:spPr>
        <p:txBody>
          <a:bodyPr wrap="none" rtlCol="0">
            <a:spAutoFit/>
          </a:bodyPr>
          <a:lstStyle/>
          <a:p>
            <a:r>
              <a:rPr lang="en-US" sz="2800" dirty="0" smtClean="0">
                <a:solidFill>
                  <a:schemeClr val="tx1">
                    <a:lumMod val="85000"/>
                    <a:lumOff val="15000"/>
                  </a:schemeClr>
                </a:solidFill>
              </a:rPr>
              <a:t>Do Less Of</a:t>
            </a:r>
            <a:endParaRPr lang="en-US" sz="2800" dirty="0">
              <a:solidFill>
                <a:schemeClr val="tx1">
                  <a:lumMod val="85000"/>
                  <a:lumOff val="15000"/>
                </a:schemeClr>
              </a:solidFill>
            </a:endParaRPr>
          </a:p>
        </p:txBody>
      </p:sp>
      <p:sp>
        <p:nvSpPr>
          <p:cNvPr id="20" name="Round Diagonal Corner Rectangle 19"/>
          <p:cNvSpPr/>
          <p:nvPr/>
        </p:nvSpPr>
        <p:spPr>
          <a:xfrm>
            <a:off x="2077331" y="19050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 Diagonal Corner Rectangle 20"/>
          <p:cNvSpPr/>
          <p:nvPr/>
        </p:nvSpPr>
        <p:spPr>
          <a:xfrm>
            <a:off x="4210931" y="23622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ound Diagonal Corner Rectangle 21"/>
          <p:cNvSpPr/>
          <p:nvPr/>
        </p:nvSpPr>
        <p:spPr>
          <a:xfrm>
            <a:off x="1924931" y="2819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ound Diagonal Corner Rectangle 22"/>
          <p:cNvSpPr/>
          <p:nvPr/>
        </p:nvSpPr>
        <p:spPr>
          <a:xfrm>
            <a:off x="4916144" y="22098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ound Diagonal Corner Rectangle 23"/>
          <p:cNvSpPr/>
          <p:nvPr/>
        </p:nvSpPr>
        <p:spPr>
          <a:xfrm>
            <a:off x="2686931" y="25146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ound Diagonal Corner Rectangle 24"/>
          <p:cNvSpPr/>
          <p:nvPr/>
        </p:nvSpPr>
        <p:spPr>
          <a:xfrm>
            <a:off x="5963532" y="22098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ound Diagonal Corner Rectangle 25"/>
          <p:cNvSpPr/>
          <p:nvPr/>
        </p:nvSpPr>
        <p:spPr>
          <a:xfrm>
            <a:off x="3448931" y="14478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ound Diagonal Corner Rectangle 26"/>
          <p:cNvSpPr/>
          <p:nvPr/>
        </p:nvSpPr>
        <p:spPr>
          <a:xfrm>
            <a:off x="5658732" y="2831068"/>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ound Diagonal Corner Rectangle 27"/>
          <p:cNvSpPr/>
          <p:nvPr/>
        </p:nvSpPr>
        <p:spPr>
          <a:xfrm>
            <a:off x="6268331" y="3581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ound Diagonal Corner Rectangle 28"/>
          <p:cNvSpPr/>
          <p:nvPr/>
        </p:nvSpPr>
        <p:spPr>
          <a:xfrm>
            <a:off x="2991731" y="36576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ound Diagonal Corner Rectangle 29"/>
          <p:cNvSpPr/>
          <p:nvPr/>
        </p:nvSpPr>
        <p:spPr>
          <a:xfrm>
            <a:off x="5373344" y="16002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 Diagonal Corner Rectangle 30"/>
          <p:cNvSpPr/>
          <p:nvPr/>
        </p:nvSpPr>
        <p:spPr>
          <a:xfrm>
            <a:off x="3601331" y="41910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ound Diagonal Corner Rectangle 31"/>
          <p:cNvSpPr/>
          <p:nvPr/>
        </p:nvSpPr>
        <p:spPr>
          <a:xfrm>
            <a:off x="5506332" y="4343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ound Diagonal Corner Rectangle 32"/>
          <p:cNvSpPr/>
          <p:nvPr/>
        </p:nvSpPr>
        <p:spPr>
          <a:xfrm>
            <a:off x="5506332" y="3581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ound Diagonal Corner Rectangle 33"/>
          <p:cNvSpPr/>
          <p:nvPr/>
        </p:nvSpPr>
        <p:spPr>
          <a:xfrm>
            <a:off x="4077055" y="40386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ound Diagonal Corner Rectangle 34"/>
          <p:cNvSpPr/>
          <p:nvPr/>
        </p:nvSpPr>
        <p:spPr>
          <a:xfrm>
            <a:off x="4916144" y="41910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ound Diagonal Corner Rectangle 35"/>
          <p:cNvSpPr/>
          <p:nvPr/>
        </p:nvSpPr>
        <p:spPr>
          <a:xfrm>
            <a:off x="4459479" y="2819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accel="50000" decel="50000" fill="hold" grpId="0" nodeType="after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ppt_x"/>
                                          </p:val>
                                        </p:tav>
                                        <p:tav tm="100000">
                                          <p:val>
                                            <p:strVal val="#ppt_x"/>
                                          </p:val>
                                        </p:tav>
                                      </p:tavLst>
                                    </p:anim>
                                    <p:anim calcmode="lin" valueType="num">
                                      <p:cBhvr additive="base">
                                        <p:cTn id="13" dur="500" fill="hold"/>
                                        <p:tgtEl>
                                          <p:spTgt spid="2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accel="50000" decel="50000"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additive="base">
                                        <p:cTn id="17" dur="500" fill="hold"/>
                                        <p:tgtEl>
                                          <p:spTgt spid="25"/>
                                        </p:tgtEl>
                                        <p:attrNameLst>
                                          <p:attrName>ppt_x</p:attrName>
                                        </p:attrNameLst>
                                      </p:cBhvr>
                                      <p:tavLst>
                                        <p:tav tm="0">
                                          <p:val>
                                            <p:strVal val="#ppt_x"/>
                                          </p:val>
                                        </p:tav>
                                        <p:tav tm="100000">
                                          <p:val>
                                            <p:strVal val="#ppt_x"/>
                                          </p:val>
                                        </p:tav>
                                      </p:tavLst>
                                    </p:anim>
                                    <p:anim calcmode="lin" valueType="num">
                                      <p:cBhvr additive="base">
                                        <p:cTn id="18" dur="500" fill="hold"/>
                                        <p:tgtEl>
                                          <p:spTgt spid="2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grpId="0" nodeType="afterEffect">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cBhvr additive="base">
                                        <p:cTn id="22" dur="500" fill="hold"/>
                                        <p:tgtEl>
                                          <p:spTgt spid="32"/>
                                        </p:tgtEl>
                                        <p:attrNameLst>
                                          <p:attrName>ppt_x</p:attrName>
                                        </p:attrNameLst>
                                      </p:cBhvr>
                                      <p:tavLst>
                                        <p:tav tm="0">
                                          <p:val>
                                            <p:strVal val="#ppt_x"/>
                                          </p:val>
                                        </p:tav>
                                        <p:tav tm="100000">
                                          <p:val>
                                            <p:strVal val="#ppt_x"/>
                                          </p:val>
                                        </p:tav>
                                      </p:tavLst>
                                    </p:anim>
                                    <p:anim calcmode="lin" valueType="num">
                                      <p:cBhvr additive="base">
                                        <p:cTn id="23" dur="500" fill="hold"/>
                                        <p:tgtEl>
                                          <p:spTgt spid="32"/>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accel="50000" decel="50000"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accel="50000" decel="50000" fill="hold" grpId="0" nodeType="afterEffect">
                                  <p:stCondLst>
                                    <p:cond delay="0"/>
                                  </p:stCondLst>
                                  <p:childTnLst>
                                    <p:set>
                                      <p:cBhvr>
                                        <p:cTn id="31" dur="1" fill="hold">
                                          <p:stCondLst>
                                            <p:cond delay="0"/>
                                          </p:stCondLst>
                                        </p:cTn>
                                        <p:tgtEl>
                                          <p:spTgt spid="36"/>
                                        </p:tgtEl>
                                        <p:attrNameLst>
                                          <p:attrName>style.visibility</p:attrName>
                                        </p:attrNameLst>
                                      </p:cBhvr>
                                      <p:to>
                                        <p:strVal val="visible"/>
                                      </p:to>
                                    </p:set>
                                    <p:anim calcmode="lin" valueType="num">
                                      <p:cBhvr additive="base">
                                        <p:cTn id="32" dur="500" fill="hold"/>
                                        <p:tgtEl>
                                          <p:spTgt spid="36"/>
                                        </p:tgtEl>
                                        <p:attrNameLst>
                                          <p:attrName>ppt_x</p:attrName>
                                        </p:attrNameLst>
                                      </p:cBhvr>
                                      <p:tavLst>
                                        <p:tav tm="0">
                                          <p:val>
                                            <p:strVal val="#ppt_x"/>
                                          </p:val>
                                        </p:tav>
                                        <p:tav tm="100000">
                                          <p:val>
                                            <p:strVal val="#ppt_x"/>
                                          </p:val>
                                        </p:tav>
                                      </p:tavLst>
                                    </p:anim>
                                    <p:anim calcmode="lin" valueType="num">
                                      <p:cBhvr additive="base">
                                        <p:cTn id="33" dur="500" fill="hold"/>
                                        <p:tgtEl>
                                          <p:spTgt spid="36"/>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accel="50000" decel="50000" fill="hold" grpId="0"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fill="hold"/>
                                        <p:tgtEl>
                                          <p:spTgt spid="21"/>
                                        </p:tgtEl>
                                        <p:attrNameLst>
                                          <p:attrName>ppt_x</p:attrName>
                                        </p:attrNameLst>
                                      </p:cBhvr>
                                      <p:tavLst>
                                        <p:tav tm="0">
                                          <p:val>
                                            <p:strVal val="#ppt_x"/>
                                          </p:val>
                                        </p:tav>
                                        <p:tav tm="100000">
                                          <p:val>
                                            <p:strVal val="#ppt_x"/>
                                          </p:val>
                                        </p:tav>
                                      </p:tavLst>
                                    </p:anim>
                                    <p:anim calcmode="lin" valueType="num">
                                      <p:cBhvr additive="base">
                                        <p:cTn id="38" dur="500" fill="hold"/>
                                        <p:tgtEl>
                                          <p:spTgt spid="21"/>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accel="50000" decel="50000" fill="hold" grpId="0" nodeType="afterEffect">
                                  <p:stCondLst>
                                    <p:cond delay="0"/>
                                  </p:stCondLst>
                                  <p:childTnLst>
                                    <p:set>
                                      <p:cBhvr>
                                        <p:cTn id="41" dur="1" fill="hold">
                                          <p:stCondLst>
                                            <p:cond delay="0"/>
                                          </p:stCondLst>
                                        </p:cTn>
                                        <p:tgtEl>
                                          <p:spTgt spid="23"/>
                                        </p:tgtEl>
                                        <p:attrNameLst>
                                          <p:attrName>style.visibility</p:attrName>
                                        </p:attrNameLst>
                                      </p:cBhvr>
                                      <p:to>
                                        <p:strVal val="visible"/>
                                      </p:to>
                                    </p:set>
                                    <p:anim calcmode="lin" valueType="num">
                                      <p:cBhvr additive="base">
                                        <p:cTn id="42" dur="500" fill="hold"/>
                                        <p:tgtEl>
                                          <p:spTgt spid="23"/>
                                        </p:tgtEl>
                                        <p:attrNameLst>
                                          <p:attrName>ppt_x</p:attrName>
                                        </p:attrNameLst>
                                      </p:cBhvr>
                                      <p:tavLst>
                                        <p:tav tm="0">
                                          <p:val>
                                            <p:strVal val="#ppt_x"/>
                                          </p:val>
                                        </p:tav>
                                        <p:tav tm="100000">
                                          <p:val>
                                            <p:strVal val="#ppt_x"/>
                                          </p:val>
                                        </p:tav>
                                      </p:tavLst>
                                    </p:anim>
                                    <p:anim calcmode="lin" valueType="num">
                                      <p:cBhvr additive="base">
                                        <p:cTn id="43" dur="500" fill="hold"/>
                                        <p:tgtEl>
                                          <p:spTgt spid="23"/>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accel="50000" decel="50000"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ppt_x"/>
                                          </p:val>
                                        </p:tav>
                                        <p:tav tm="100000">
                                          <p:val>
                                            <p:strVal val="#ppt_x"/>
                                          </p:val>
                                        </p:tav>
                                      </p:tavLst>
                                    </p:anim>
                                    <p:anim calcmode="lin" valueType="num">
                                      <p:cBhvr additive="base">
                                        <p:cTn id="48" dur="500" fill="hold"/>
                                        <p:tgtEl>
                                          <p:spTgt spid="27"/>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accel="50000" decel="50000" fill="hold" grpId="0" nodeType="afterEffect">
                                  <p:stCondLst>
                                    <p:cond delay="0"/>
                                  </p:stCondLst>
                                  <p:childTnLst>
                                    <p:set>
                                      <p:cBhvr>
                                        <p:cTn id="51" dur="1" fill="hold">
                                          <p:stCondLst>
                                            <p:cond delay="0"/>
                                          </p:stCondLst>
                                        </p:cTn>
                                        <p:tgtEl>
                                          <p:spTgt spid="33"/>
                                        </p:tgtEl>
                                        <p:attrNameLst>
                                          <p:attrName>style.visibility</p:attrName>
                                        </p:attrNameLst>
                                      </p:cBhvr>
                                      <p:to>
                                        <p:strVal val="visible"/>
                                      </p:to>
                                    </p:set>
                                    <p:anim calcmode="lin" valueType="num">
                                      <p:cBhvr additive="base">
                                        <p:cTn id="52" dur="500" fill="hold"/>
                                        <p:tgtEl>
                                          <p:spTgt spid="33"/>
                                        </p:tgtEl>
                                        <p:attrNameLst>
                                          <p:attrName>ppt_x</p:attrName>
                                        </p:attrNameLst>
                                      </p:cBhvr>
                                      <p:tavLst>
                                        <p:tav tm="0">
                                          <p:val>
                                            <p:strVal val="#ppt_x"/>
                                          </p:val>
                                        </p:tav>
                                        <p:tav tm="100000">
                                          <p:val>
                                            <p:strVal val="#ppt_x"/>
                                          </p:val>
                                        </p:tav>
                                      </p:tavLst>
                                    </p:anim>
                                    <p:anim calcmode="lin" valueType="num">
                                      <p:cBhvr additive="base">
                                        <p:cTn id="53" dur="500" fill="hold"/>
                                        <p:tgtEl>
                                          <p:spTgt spid="33"/>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accel="50000" decel="50000" fill="hold" grpId="0" nodeType="afterEffect">
                                  <p:stCondLst>
                                    <p:cond delay="0"/>
                                  </p:stCondLst>
                                  <p:childTnLst>
                                    <p:set>
                                      <p:cBhvr>
                                        <p:cTn id="56" dur="1" fill="hold">
                                          <p:stCondLst>
                                            <p:cond delay="0"/>
                                          </p:stCondLst>
                                        </p:cTn>
                                        <p:tgtEl>
                                          <p:spTgt spid="31"/>
                                        </p:tgtEl>
                                        <p:attrNameLst>
                                          <p:attrName>style.visibility</p:attrName>
                                        </p:attrNameLst>
                                      </p:cBhvr>
                                      <p:to>
                                        <p:strVal val="visible"/>
                                      </p:to>
                                    </p:set>
                                    <p:anim calcmode="lin" valueType="num">
                                      <p:cBhvr additive="base">
                                        <p:cTn id="57" dur="500" fill="hold"/>
                                        <p:tgtEl>
                                          <p:spTgt spid="31"/>
                                        </p:tgtEl>
                                        <p:attrNameLst>
                                          <p:attrName>ppt_x</p:attrName>
                                        </p:attrNameLst>
                                      </p:cBhvr>
                                      <p:tavLst>
                                        <p:tav tm="0">
                                          <p:val>
                                            <p:strVal val="#ppt_x"/>
                                          </p:val>
                                        </p:tav>
                                        <p:tav tm="100000">
                                          <p:val>
                                            <p:strVal val="#ppt_x"/>
                                          </p:val>
                                        </p:tav>
                                      </p:tavLst>
                                    </p:anim>
                                    <p:anim calcmode="lin" valueType="num">
                                      <p:cBhvr additive="base">
                                        <p:cTn id="58" dur="500" fill="hold"/>
                                        <p:tgtEl>
                                          <p:spTgt spid="31"/>
                                        </p:tgtEl>
                                        <p:attrNameLst>
                                          <p:attrName>ppt_y</p:attrName>
                                        </p:attrNameLst>
                                      </p:cBhvr>
                                      <p:tavLst>
                                        <p:tav tm="0">
                                          <p:val>
                                            <p:strVal val="1+#ppt_h/2"/>
                                          </p:val>
                                        </p:tav>
                                        <p:tav tm="100000">
                                          <p:val>
                                            <p:strVal val="#ppt_y"/>
                                          </p:val>
                                        </p:tav>
                                      </p:tavLst>
                                    </p:anim>
                                  </p:childTnLst>
                                </p:cTn>
                              </p:par>
                            </p:childTnLst>
                          </p:cTn>
                        </p:par>
                        <p:par>
                          <p:cTn id="59" fill="hold">
                            <p:stCondLst>
                              <p:cond delay="5500"/>
                            </p:stCondLst>
                            <p:childTnLst>
                              <p:par>
                                <p:cTn id="60" presetID="2" presetClass="entr" presetSubtype="4" accel="50000" decel="50000" fill="hold" grpId="0" nodeType="afterEffect">
                                  <p:stCondLst>
                                    <p:cond delay="0"/>
                                  </p:stCondLst>
                                  <p:childTnLst>
                                    <p:set>
                                      <p:cBhvr>
                                        <p:cTn id="61" dur="1" fill="hold">
                                          <p:stCondLst>
                                            <p:cond delay="0"/>
                                          </p:stCondLst>
                                        </p:cTn>
                                        <p:tgtEl>
                                          <p:spTgt spid="35"/>
                                        </p:tgtEl>
                                        <p:attrNameLst>
                                          <p:attrName>style.visibility</p:attrName>
                                        </p:attrNameLst>
                                      </p:cBhvr>
                                      <p:to>
                                        <p:strVal val="visible"/>
                                      </p:to>
                                    </p:set>
                                    <p:anim calcmode="lin" valueType="num">
                                      <p:cBhvr additive="base">
                                        <p:cTn id="62" dur="500" fill="hold"/>
                                        <p:tgtEl>
                                          <p:spTgt spid="35"/>
                                        </p:tgtEl>
                                        <p:attrNameLst>
                                          <p:attrName>ppt_x</p:attrName>
                                        </p:attrNameLst>
                                      </p:cBhvr>
                                      <p:tavLst>
                                        <p:tav tm="0">
                                          <p:val>
                                            <p:strVal val="#ppt_x"/>
                                          </p:val>
                                        </p:tav>
                                        <p:tav tm="100000">
                                          <p:val>
                                            <p:strVal val="#ppt_x"/>
                                          </p:val>
                                        </p:tav>
                                      </p:tavLst>
                                    </p:anim>
                                    <p:anim calcmode="lin" valueType="num">
                                      <p:cBhvr additive="base">
                                        <p:cTn id="63" dur="500" fill="hold"/>
                                        <p:tgtEl>
                                          <p:spTgt spid="35"/>
                                        </p:tgtEl>
                                        <p:attrNameLst>
                                          <p:attrName>ppt_y</p:attrName>
                                        </p:attrNameLst>
                                      </p:cBhvr>
                                      <p:tavLst>
                                        <p:tav tm="0">
                                          <p:val>
                                            <p:strVal val="1+#ppt_h/2"/>
                                          </p:val>
                                        </p:tav>
                                        <p:tav tm="100000">
                                          <p:val>
                                            <p:strVal val="#ppt_y"/>
                                          </p:val>
                                        </p:tav>
                                      </p:tavLst>
                                    </p:anim>
                                  </p:childTnLst>
                                </p:cTn>
                              </p:par>
                            </p:childTnLst>
                          </p:cTn>
                        </p:par>
                        <p:par>
                          <p:cTn id="64" fill="hold">
                            <p:stCondLst>
                              <p:cond delay="6000"/>
                            </p:stCondLst>
                            <p:childTnLst>
                              <p:par>
                                <p:cTn id="65" presetID="2" presetClass="entr" presetSubtype="4" accel="50000" decel="50000" fill="hold" grpId="0" nodeType="afterEffect">
                                  <p:stCondLst>
                                    <p:cond delay="0"/>
                                  </p:stCondLst>
                                  <p:childTnLst>
                                    <p:set>
                                      <p:cBhvr>
                                        <p:cTn id="66" dur="1" fill="hold">
                                          <p:stCondLst>
                                            <p:cond delay="0"/>
                                          </p:stCondLst>
                                        </p:cTn>
                                        <p:tgtEl>
                                          <p:spTgt spid="26"/>
                                        </p:tgtEl>
                                        <p:attrNameLst>
                                          <p:attrName>style.visibility</p:attrName>
                                        </p:attrNameLst>
                                      </p:cBhvr>
                                      <p:to>
                                        <p:strVal val="visible"/>
                                      </p:to>
                                    </p:set>
                                    <p:anim calcmode="lin" valueType="num">
                                      <p:cBhvr additive="base">
                                        <p:cTn id="67" dur="500" fill="hold"/>
                                        <p:tgtEl>
                                          <p:spTgt spid="26"/>
                                        </p:tgtEl>
                                        <p:attrNameLst>
                                          <p:attrName>ppt_x</p:attrName>
                                        </p:attrNameLst>
                                      </p:cBhvr>
                                      <p:tavLst>
                                        <p:tav tm="0">
                                          <p:val>
                                            <p:strVal val="#ppt_x"/>
                                          </p:val>
                                        </p:tav>
                                        <p:tav tm="100000">
                                          <p:val>
                                            <p:strVal val="#ppt_x"/>
                                          </p:val>
                                        </p:tav>
                                      </p:tavLst>
                                    </p:anim>
                                    <p:anim calcmode="lin" valueType="num">
                                      <p:cBhvr additive="base">
                                        <p:cTn id="68" dur="500" fill="hold"/>
                                        <p:tgtEl>
                                          <p:spTgt spid="26"/>
                                        </p:tgtEl>
                                        <p:attrNameLst>
                                          <p:attrName>ppt_y</p:attrName>
                                        </p:attrNameLst>
                                      </p:cBhvr>
                                      <p:tavLst>
                                        <p:tav tm="0">
                                          <p:val>
                                            <p:strVal val="1+#ppt_h/2"/>
                                          </p:val>
                                        </p:tav>
                                        <p:tav tm="100000">
                                          <p:val>
                                            <p:strVal val="#ppt_y"/>
                                          </p:val>
                                        </p:tav>
                                      </p:tavLst>
                                    </p:anim>
                                  </p:childTnLst>
                                </p:cTn>
                              </p:par>
                            </p:childTnLst>
                          </p:cTn>
                        </p:par>
                        <p:par>
                          <p:cTn id="69" fill="hold">
                            <p:stCondLst>
                              <p:cond delay="6500"/>
                            </p:stCondLst>
                            <p:childTnLst>
                              <p:par>
                                <p:cTn id="70" presetID="2" presetClass="entr" presetSubtype="4" accel="50000" decel="50000" fill="hold" grpId="0" nodeType="afterEffect">
                                  <p:stCondLst>
                                    <p:cond delay="0"/>
                                  </p:stCondLst>
                                  <p:childTnLst>
                                    <p:set>
                                      <p:cBhvr>
                                        <p:cTn id="71" dur="1" fill="hold">
                                          <p:stCondLst>
                                            <p:cond delay="0"/>
                                          </p:stCondLst>
                                        </p:cTn>
                                        <p:tgtEl>
                                          <p:spTgt spid="30"/>
                                        </p:tgtEl>
                                        <p:attrNameLst>
                                          <p:attrName>style.visibility</p:attrName>
                                        </p:attrNameLst>
                                      </p:cBhvr>
                                      <p:to>
                                        <p:strVal val="visible"/>
                                      </p:to>
                                    </p:set>
                                    <p:anim calcmode="lin" valueType="num">
                                      <p:cBhvr additive="base">
                                        <p:cTn id="72" dur="500" fill="hold"/>
                                        <p:tgtEl>
                                          <p:spTgt spid="30"/>
                                        </p:tgtEl>
                                        <p:attrNameLst>
                                          <p:attrName>ppt_x</p:attrName>
                                        </p:attrNameLst>
                                      </p:cBhvr>
                                      <p:tavLst>
                                        <p:tav tm="0">
                                          <p:val>
                                            <p:strVal val="#ppt_x"/>
                                          </p:val>
                                        </p:tav>
                                        <p:tav tm="100000">
                                          <p:val>
                                            <p:strVal val="#ppt_x"/>
                                          </p:val>
                                        </p:tav>
                                      </p:tavLst>
                                    </p:anim>
                                    <p:anim calcmode="lin" valueType="num">
                                      <p:cBhvr additive="base">
                                        <p:cTn id="73" dur="500" fill="hold"/>
                                        <p:tgtEl>
                                          <p:spTgt spid="30"/>
                                        </p:tgtEl>
                                        <p:attrNameLst>
                                          <p:attrName>ppt_y</p:attrName>
                                        </p:attrNameLst>
                                      </p:cBhvr>
                                      <p:tavLst>
                                        <p:tav tm="0">
                                          <p:val>
                                            <p:strVal val="1+#ppt_h/2"/>
                                          </p:val>
                                        </p:tav>
                                        <p:tav tm="100000">
                                          <p:val>
                                            <p:strVal val="#ppt_y"/>
                                          </p:val>
                                        </p:tav>
                                      </p:tavLst>
                                    </p:anim>
                                  </p:childTnLst>
                                </p:cTn>
                              </p:par>
                            </p:childTnLst>
                          </p:cTn>
                        </p:par>
                        <p:par>
                          <p:cTn id="74" fill="hold">
                            <p:stCondLst>
                              <p:cond delay="7000"/>
                            </p:stCondLst>
                            <p:childTnLst>
                              <p:par>
                                <p:cTn id="75" presetID="2" presetClass="entr" presetSubtype="4" accel="50000" decel="50000" fill="hold" grpId="0" nodeType="afterEffect">
                                  <p:stCondLst>
                                    <p:cond delay="0"/>
                                  </p:stCondLst>
                                  <p:childTnLst>
                                    <p:set>
                                      <p:cBhvr>
                                        <p:cTn id="76" dur="1" fill="hold">
                                          <p:stCondLst>
                                            <p:cond delay="0"/>
                                          </p:stCondLst>
                                        </p:cTn>
                                        <p:tgtEl>
                                          <p:spTgt spid="29"/>
                                        </p:tgtEl>
                                        <p:attrNameLst>
                                          <p:attrName>style.visibility</p:attrName>
                                        </p:attrNameLst>
                                      </p:cBhvr>
                                      <p:to>
                                        <p:strVal val="visible"/>
                                      </p:to>
                                    </p:set>
                                    <p:anim calcmode="lin" valueType="num">
                                      <p:cBhvr additive="base">
                                        <p:cTn id="77" dur="500" fill="hold"/>
                                        <p:tgtEl>
                                          <p:spTgt spid="29"/>
                                        </p:tgtEl>
                                        <p:attrNameLst>
                                          <p:attrName>ppt_x</p:attrName>
                                        </p:attrNameLst>
                                      </p:cBhvr>
                                      <p:tavLst>
                                        <p:tav tm="0">
                                          <p:val>
                                            <p:strVal val="#ppt_x"/>
                                          </p:val>
                                        </p:tav>
                                        <p:tav tm="100000">
                                          <p:val>
                                            <p:strVal val="#ppt_x"/>
                                          </p:val>
                                        </p:tav>
                                      </p:tavLst>
                                    </p:anim>
                                    <p:anim calcmode="lin" valueType="num">
                                      <p:cBhvr additive="base">
                                        <p:cTn id="78" dur="500" fill="hold"/>
                                        <p:tgtEl>
                                          <p:spTgt spid="29"/>
                                        </p:tgtEl>
                                        <p:attrNameLst>
                                          <p:attrName>ppt_y</p:attrName>
                                        </p:attrNameLst>
                                      </p:cBhvr>
                                      <p:tavLst>
                                        <p:tav tm="0">
                                          <p:val>
                                            <p:strVal val="1+#ppt_h/2"/>
                                          </p:val>
                                        </p:tav>
                                        <p:tav tm="100000">
                                          <p:val>
                                            <p:strVal val="#ppt_y"/>
                                          </p:val>
                                        </p:tav>
                                      </p:tavLst>
                                    </p:anim>
                                  </p:childTnLst>
                                </p:cTn>
                              </p:par>
                            </p:childTnLst>
                          </p:cTn>
                        </p:par>
                        <p:par>
                          <p:cTn id="79" fill="hold">
                            <p:stCondLst>
                              <p:cond delay="7500"/>
                            </p:stCondLst>
                            <p:childTnLst>
                              <p:par>
                                <p:cTn id="80" presetID="2" presetClass="entr" presetSubtype="4" accel="50000" decel="50000" fill="hold" grpId="0" nodeType="afterEffect">
                                  <p:stCondLst>
                                    <p:cond delay="0"/>
                                  </p:stCondLst>
                                  <p:childTnLst>
                                    <p:set>
                                      <p:cBhvr>
                                        <p:cTn id="81" dur="1" fill="hold">
                                          <p:stCondLst>
                                            <p:cond delay="0"/>
                                          </p:stCondLst>
                                        </p:cTn>
                                        <p:tgtEl>
                                          <p:spTgt spid="34"/>
                                        </p:tgtEl>
                                        <p:attrNameLst>
                                          <p:attrName>style.visibility</p:attrName>
                                        </p:attrNameLst>
                                      </p:cBhvr>
                                      <p:to>
                                        <p:strVal val="visible"/>
                                      </p:to>
                                    </p:set>
                                    <p:anim calcmode="lin" valueType="num">
                                      <p:cBhvr additive="base">
                                        <p:cTn id="82" dur="500" fill="hold"/>
                                        <p:tgtEl>
                                          <p:spTgt spid="34"/>
                                        </p:tgtEl>
                                        <p:attrNameLst>
                                          <p:attrName>ppt_x</p:attrName>
                                        </p:attrNameLst>
                                      </p:cBhvr>
                                      <p:tavLst>
                                        <p:tav tm="0">
                                          <p:val>
                                            <p:strVal val="#ppt_x"/>
                                          </p:val>
                                        </p:tav>
                                        <p:tav tm="100000">
                                          <p:val>
                                            <p:strVal val="#ppt_x"/>
                                          </p:val>
                                        </p:tav>
                                      </p:tavLst>
                                    </p:anim>
                                    <p:anim calcmode="lin" valueType="num">
                                      <p:cBhvr additive="base">
                                        <p:cTn id="83" dur="500" fill="hold"/>
                                        <p:tgtEl>
                                          <p:spTgt spid="34"/>
                                        </p:tgtEl>
                                        <p:attrNameLst>
                                          <p:attrName>ppt_y</p:attrName>
                                        </p:attrNameLst>
                                      </p:cBhvr>
                                      <p:tavLst>
                                        <p:tav tm="0">
                                          <p:val>
                                            <p:strVal val="1+#ppt_h/2"/>
                                          </p:val>
                                        </p:tav>
                                        <p:tav tm="100000">
                                          <p:val>
                                            <p:strVal val="#ppt_y"/>
                                          </p:val>
                                        </p:tav>
                                      </p:tavLst>
                                    </p:anim>
                                  </p:childTnLst>
                                </p:cTn>
                              </p:par>
                            </p:childTnLst>
                          </p:cTn>
                        </p:par>
                        <p:par>
                          <p:cTn id="84" fill="hold">
                            <p:stCondLst>
                              <p:cond delay="8000"/>
                            </p:stCondLst>
                            <p:childTnLst>
                              <p:par>
                                <p:cTn id="85" presetID="2" presetClass="entr" presetSubtype="4" accel="50000" decel="50000" fill="hold" grpId="0" nodeType="afterEffect">
                                  <p:stCondLst>
                                    <p:cond delay="0"/>
                                  </p:stCondLst>
                                  <p:childTnLst>
                                    <p:set>
                                      <p:cBhvr>
                                        <p:cTn id="86" dur="1" fill="hold">
                                          <p:stCondLst>
                                            <p:cond delay="0"/>
                                          </p:stCondLst>
                                        </p:cTn>
                                        <p:tgtEl>
                                          <p:spTgt spid="24"/>
                                        </p:tgtEl>
                                        <p:attrNameLst>
                                          <p:attrName>style.visibility</p:attrName>
                                        </p:attrNameLst>
                                      </p:cBhvr>
                                      <p:to>
                                        <p:strVal val="visible"/>
                                      </p:to>
                                    </p:set>
                                    <p:anim calcmode="lin" valueType="num">
                                      <p:cBhvr additive="base">
                                        <p:cTn id="87" dur="500" fill="hold"/>
                                        <p:tgtEl>
                                          <p:spTgt spid="24"/>
                                        </p:tgtEl>
                                        <p:attrNameLst>
                                          <p:attrName>ppt_x</p:attrName>
                                        </p:attrNameLst>
                                      </p:cBhvr>
                                      <p:tavLst>
                                        <p:tav tm="0">
                                          <p:val>
                                            <p:strVal val="#ppt_x"/>
                                          </p:val>
                                        </p:tav>
                                        <p:tav tm="100000">
                                          <p:val>
                                            <p:strVal val="#ppt_x"/>
                                          </p:val>
                                        </p:tav>
                                      </p:tavLst>
                                    </p:anim>
                                    <p:anim calcmode="lin" valueType="num">
                                      <p:cBhvr additive="base">
                                        <p:cTn id="8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Circle of Questions</a:t>
            </a:r>
          </a:p>
          <a:p>
            <a:r>
              <a:rPr lang="en-US" sz="2000" dirty="0" smtClean="0"/>
              <a:t>(Preventive / Curative / Intervention)</a:t>
            </a:r>
            <a:endParaRPr lang="en-US" sz="2000" dirty="0"/>
          </a:p>
        </p:txBody>
      </p:sp>
      <p:sp>
        <p:nvSpPr>
          <p:cNvPr id="4" name="Slide Number Placeholder 3"/>
          <p:cNvSpPr>
            <a:spLocks noGrp="1"/>
          </p:cNvSpPr>
          <p:nvPr>
            <p:ph type="sldNum" sz="quarter" idx="4294967295"/>
          </p:nvPr>
        </p:nvSpPr>
        <p:spPr>
          <a:xfrm>
            <a:off x="8305800" y="6324600"/>
            <a:ext cx="685800" cy="365125"/>
          </a:xfrm>
        </p:spPr>
        <p:txBody>
          <a:bodyPr/>
          <a:lstStyle/>
          <a:p>
            <a:pPr>
              <a:defRPr/>
            </a:pPr>
            <a:fld id="{A7E5FF0C-2757-634F-A954-96970359DCD7}" type="slidenum">
              <a:rPr lang="en-US" smtClean="0"/>
              <a:pPr>
                <a:defRPr/>
              </a:pPr>
              <a:t>36</a:t>
            </a:fld>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The Margolis Wheel</a:t>
            </a:r>
          </a:p>
          <a:p>
            <a:r>
              <a:rPr lang="en-US" sz="2000" dirty="0" smtClean="0"/>
              <a:t>(Preventive / Curative / Intervention)</a:t>
            </a:r>
            <a:endParaRPr lang="en-US" sz="2000" dirty="0"/>
          </a:p>
        </p:txBody>
      </p:sp>
      <p:sp>
        <p:nvSpPr>
          <p:cNvPr id="4" name="Slide Number Placeholder 3"/>
          <p:cNvSpPr>
            <a:spLocks noGrp="1"/>
          </p:cNvSpPr>
          <p:nvPr>
            <p:ph type="sldNum" sz="quarter" idx="4294967295"/>
          </p:nvPr>
        </p:nvSpPr>
        <p:spPr>
          <a:xfrm>
            <a:off x="8305800" y="6324600"/>
            <a:ext cx="685800" cy="365125"/>
          </a:xfrm>
        </p:spPr>
        <p:txBody>
          <a:bodyPr/>
          <a:lstStyle/>
          <a:p>
            <a:pPr>
              <a:defRPr/>
            </a:pPr>
            <a:fld id="{A7E5FF0C-2757-634F-A954-96970359DCD7}" type="slidenum">
              <a:rPr lang="en-US" smtClean="0"/>
              <a:pPr>
                <a:defRPr/>
              </a:pPr>
              <a:t>37</a:t>
            </a:fld>
            <a:endParaRPr lang="en-US" dirty="0"/>
          </a:p>
        </p:txBody>
      </p:sp>
      <p:sp>
        <p:nvSpPr>
          <p:cNvPr id="5" name="TextBox 4"/>
          <p:cNvSpPr txBox="1"/>
          <p:nvPr/>
        </p:nvSpPr>
        <p:spPr>
          <a:xfrm>
            <a:off x="2773529" y="5815767"/>
            <a:ext cx="5913271" cy="338554"/>
          </a:xfrm>
          <a:prstGeom prst="rect">
            <a:avLst/>
          </a:prstGeom>
          <a:noFill/>
        </p:spPr>
        <p:txBody>
          <a:bodyPr wrap="none" rtlCol="0">
            <a:spAutoFit/>
          </a:bodyPr>
          <a:lstStyle/>
          <a:p>
            <a:pPr algn="r"/>
            <a:r>
              <a:rPr lang="en-US" sz="1600" i="1" dirty="0" smtClean="0">
                <a:solidFill>
                  <a:schemeClr val="accent1"/>
                </a:solidFill>
              </a:rPr>
              <a:t>http://www.stevenlist.com/blog/2009/02/15/the-margolis-wheel</a:t>
            </a:r>
            <a:endParaRPr lang="en-US" sz="1600" i="1" dirty="0">
              <a:solidFill>
                <a:schemeClr val="accent1"/>
              </a:solidFill>
            </a:endParaRPr>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arking Lot.eps"/>
          <p:cNvPicPr>
            <a:picLocks noChangeAspect="1"/>
          </p:cNvPicPr>
          <p:nvPr/>
        </p:nvPicPr>
        <p:blipFill>
          <a:blip r:embed="rId3">
            <a:clrChange>
              <a:clrFrom>
                <a:srgbClr val="FFFFFF"/>
              </a:clrFrom>
              <a:clrTo>
                <a:srgbClr val="FFFFFF">
                  <a:alpha val="0"/>
                </a:srgbClr>
              </a:clrTo>
            </a:clrChange>
          </a:blip>
          <a:stretch>
            <a:fillRect/>
          </a:stretch>
        </p:blipFill>
        <p:spPr>
          <a:xfrm>
            <a:off x="0" y="838200"/>
            <a:ext cx="9144000" cy="5553329"/>
          </a:xfrm>
          <a:prstGeom prst="rect">
            <a:avLst/>
          </a:prstGeom>
        </p:spPr>
      </p:pic>
      <p:sp>
        <p:nvSpPr>
          <p:cNvPr id="2" name="Content Placeholder 1"/>
          <p:cNvSpPr>
            <a:spLocks noGrp="1"/>
          </p:cNvSpPr>
          <p:nvPr>
            <p:ph idx="1"/>
          </p:nvPr>
        </p:nvSpPr>
        <p:spPr>
          <a:xfrm>
            <a:off x="457200" y="1066800"/>
            <a:ext cx="8229600" cy="2362200"/>
          </a:xfrm>
        </p:spPr>
        <p:txBody>
          <a:bodyPr/>
          <a:lstStyle/>
          <a:p>
            <a:r>
              <a:rPr lang="en-US" dirty="0" smtClean="0"/>
              <a:t>Parking Lot</a:t>
            </a:r>
            <a:endParaRPr lang="en-US" dirty="0"/>
          </a:p>
        </p:txBody>
      </p:sp>
      <p:sp>
        <p:nvSpPr>
          <p:cNvPr id="4" name="Slide Number Placeholder 3"/>
          <p:cNvSpPr>
            <a:spLocks noGrp="1"/>
          </p:cNvSpPr>
          <p:nvPr>
            <p:ph type="sldNum" sz="quarter" idx="4294967295"/>
          </p:nvPr>
        </p:nvSpPr>
        <p:spPr>
          <a:xfrm>
            <a:off x="8305800" y="6324600"/>
            <a:ext cx="685800" cy="365125"/>
          </a:xfrm>
        </p:spPr>
        <p:txBody>
          <a:bodyPr/>
          <a:lstStyle/>
          <a:p>
            <a:pPr>
              <a:defRPr/>
            </a:pPr>
            <a:fld id="{A7E5FF0C-2757-634F-A954-96970359DCD7}" type="slidenum">
              <a:rPr lang="en-US" smtClean="0"/>
              <a:pPr>
                <a:defRPr/>
              </a:pPr>
              <a:t>38</a:t>
            </a:fld>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57200" y="1447800"/>
            <a:ext cx="8229600" cy="4800600"/>
          </a:xfrm>
        </p:spPr>
        <p:txBody>
          <a:bodyPr/>
          <a:lstStyle/>
          <a:p>
            <a:r>
              <a:rPr lang="en-US" sz="2800" i="1" dirty="0" smtClean="0">
                <a:hlinkClick r:id="rId3"/>
              </a:rPr>
              <a:t>Collaboration Explained</a:t>
            </a:r>
            <a:r>
              <a:rPr lang="en-US" sz="2800" i="1" dirty="0" smtClean="0"/>
              <a:t> </a:t>
            </a:r>
            <a:r>
              <a:rPr lang="en-US" sz="2800" dirty="0" smtClean="0"/>
              <a:t>– </a:t>
            </a:r>
            <a:r>
              <a:rPr lang="en-US" sz="2800" dirty="0" smtClean="0">
                <a:solidFill>
                  <a:schemeClr val="tx2"/>
                </a:solidFill>
              </a:rPr>
              <a:t>Jean </a:t>
            </a:r>
            <a:r>
              <a:rPr lang="en-US" sz="2800" dirty="0" err="1" smtClean="0">
                <a:solidFill>
                  <a:schemeClr val="tx2"/>
                </a:solidFill>
              </a:rPr>
              <a:t>Tabaka</a:t>
            </a:r>
            <a:r>
              <a:rPr lang="en-US" sz="2800" dirty="0" smtClean="0">
                <a:solidFill>
                  <a:schemeClr val="tx2"/>
                </a:solidFill>
              </a:rPr>
              <a:t> (!)</a:t>
            </a:r>
          </a:p>
          <a:p>
            <a:r>
              <a:rPr lang="en-US" sz="2800" i="1" dirty="0" smtClean="0">
                <a:hlinkClick r:id="rId4"/>
              </a:rPr>
              <a:t>Agile Retrospectives</a:t>
            </a:r>
            <a:r>
              <a:rPr lang="en-US" sz="2800" i="1" dirty="0" smtClean="0"/>
              <a:t> </a:t>
            </a:r>
            <a:r>
              <a:rPr lang="en-US" sz="2800" dirty="0" smtClean="0"/>
              <a:t>– </a:t>
            </a:r>
            <a:r>
              <a:rPr lang="en-US" sz="2800" dirty="0" smtClean="0">
                <a:solidFill>
                  <a:srgbClr val="1F497D"/>
                </a:solidFill>
              </a:rPr>
              <a:t>Diana Larsen and Esther Derby (!)</a:t>
            </a:r>
          </a:p>
          <a:p>
            <a:r>
              <a:rPr lang="en-US" sz="2800" i="1" dirty="0" smtClean="0">
                <a:hlinkClick r:id="rId5"/>
              </a:rPr>
              <a:t>Participatory Workshops</a:t>
            </a:r>
            <a:r>
              <a:rPr lang="en-US" sz="2800" i="1" dirty="0" smtClean="0"/>
              <a:t> </a:t>
            </a:r>
            <a:r>
              <a:rPr lang="en-US" sz="2800" dirty="0" smtClean="0"/>
              <a:t>– </a:t>
            </a:r>
            <a:r>
              <a:rPr lang="en-US" sz="2800" dirty="0" smtClean="0">
                <a:solidFill>
                  <a:srgbClr val="1F497D"/>
                </a:solidFill>
              </a:rPr>
              <a:t>Robert Chambers</a:t>
            </a:r>
          </a:p>
          <a:p>
            <a:r>
              <a:rPr lang="en-US" sz="2800" i="1" dirty="0" smtClean="0">
                <a:hlinkClick r:id="rId6"/>
              </a:rPr>
              <a:t>The Skilled Facilitator</a:t>
            </a:r>
            <a:r>
              <a:rPr lang="en-US" sz="2800" dirty="0" smtClean="0"/>
              <a:t> – </a:t>
            </a:r>
            <a:r>
              <a:rPr lang="en-US" sz="2800" dirty="0" smtClean="0">
                <a:solidFill>
                  <a:srgbClr val="1F497D"/>
                </a:solidFill>
              </a:rPr>
              <a:t>Roger Schwarz</a:t>
            </a:r>
          </a:p>
          <a:p>
            <a:r>
              <a:rPr lang="en-US" sz="2800" i="1" dirty="0" smtClean="0">
                <a:hlinkClick r:id="rId7"/>
              </a:rPr>
              <a:t>Facilitator's Guide to Participatory Decision-Making</a:t>
            </a:r>
            <a:r>
              <a:rPr lang="en-US" sz="2800" i="1" dirty="0" smtClean="0"/>
              <a:t> </a:t>
            </a:r>
            <a:r>
              <a:rPr lang="en-US" sz="2800" dirty="0" smtClean="0"/>
              <a:t>– </a:t>
            </a:r>
            <a:r>
              <a:rPr lang="en-US" sz="2800" dirty="0" smtClean="0">
                <a:solidFill>
                  <a:srgbClr val="1F497D"/>
                </a:solidFill>
              </a:rPr>
              <a:t>Sam </a:t>
            </a:r>
            <a:r>
              <a:rPr lang="en-US" sz="2800" dirty="0" err="1" smtClean="0">
                <a:solidFill>
                  <a:srgbClr val="1F497D"/>
                </a:solidFill>
              </a:rPr>
              <a:t>Kaner</a:t>
            </a:r>
            <a:endParaRPr lang="en-US" sz="2800" dirty="0" smtClean="0">
              <a:solidFill>
                <a:srgbClr val="1F497D"/>
              </a:solidFill>
            </a:endParaRPr>
          </a:p>
          <a:p>
            <a:r>
              <a:rPr lang="en-US" sz="2800" i="1" dirty="0" smtClean="0">
                <a:solidFill>
                  <a:srgbClr val="1F497D"/>
                </a:solidFill>
                <a:hlinkClick r:id="rId8"/>
              </a:rPr>
              <a:t>Crucial Conversations </a:t>
            </a:r>
            <a:r>
              <a:rPr lang="en-US" sz="2800" dirty="0" smtClean="0">
                <a:solidFill>
                  <a:srgbClr val="1F497D"/>
                </a:solidFill>
              </a:rPr>
              <a:t>– Kerry Patterson et al</a:t>
            </a:r>
          </a:p>
        </p:txBody>
      </p:sp>
      <p:sp>
        <p:nvSpPr>
          <p:cNvPr id="5" name="Title 4"/>
          <p:cNvSpPr>
            <a:spLocks noGrp="1"/>
          </p:cNvSpPr>
          <p:nvPr>
            <p:ph type="title"/>
          </p:nvPr>
        </p:nvSpPr>
        <p:spPr>
          <a:xfrm>
            <a:off x="457200" y="381000"/>
            <a:ext cx="8229600" cy="655637"/>
          </a:xfrm>
        </p:spPr>
        <p:txBody>
          <a:bodyPr/>
          <a:lstStyle/>
          <a:p>
            <a:r>
              <a:rPr lang="en-US" sz="3600" dirty="0" smtClean="0">
                <a:latin typeface="Arial Rounded MT Bold"/>
                <a:cs typeface="Arial Rounded MT Bold"/>
              </a:rPr>
              <a:t>Books and Resources</a:t>
            </a:r>
            <a:endParaRPr lang="en-US" sz="3600" dirty="0">
              <a:latin typeface="Arial Rounded MT Bold"/>
              <a:cs typeface="Arial Rounded MT Bold"/>
            </a:endParaRPr>
          </a:p>
        </p:txBody>
      </p:sp>
      <p:sp>
        <p:nvSpPr>
          <p:cNvPr id="8" name="Slide Number Placeholder 7"/>
          <p:cNvSpPr>
            <a:spLocks noGrp="1"/>
          </p:cNvSpPr>
          <p:nvPr>
            <p:ph type="sldNum" sz="quarter" idx="4294967295"/>
          </p:nvPr>
        </p:nvSpPr>
        <p:spPr>
          <a:xfrm>
            <a:off x="8001000" y="6492875"/>
            <a:ext cx="685800" cy="365125"/>
          </a:xfrm>
        </p:spPr>
        <p:txBody>
          <a:bodyPr/>
          <a:lstStyle/>
          <a:p>
            <a:pPr>
              <a:defRPr/>
            </a:pPr>
            <a:fld id="{A7E5FF0C-2757-634F-A954-96970359DCD7}" type="slidenum">
              <a:rPr lang="en-US" smtClean="0"/>
              <a:pPr>
                <a:defRPr/>
              </a:pPr>
              <a:t>39</a:t>
            </a:fld>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82114" y="533400"/>
            <a:ext cx="8204686" cy="4524315"/>
          </a:xfrm>
          <a:prstGeom prst="rect">
            <a:avLst/>
          </a:prstGeom>
        </p:spPr>
        <p:txBody>
          <a:bodyPr wrap="square">
            <a:spAutoFit/>
          </a:bodyPr>
          <a:lstStyle/>
          <a:p>
            <a:pPr eaLnBrk="0" hangingPunct="0">
              <a:spcBef>
                <a:spcPct val="30000"/>
              </a:spcBef>
              <a:defRPr/>
            </a:pPr>
            <a:r>
              <a:rPr lang="en-US" sz="3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a:t>
            </a:r>
          </a:p>
        </p:txBody>
      </p:sp>
      <p:sp>
        <p:nvSpPr>
          <p:cNvPr id="4" name="Rectangle 3"/>
          <p:cNvSpPr/>
          <p:nvPr/>
        </p:nvSpPr>
        <p:spPr>
          <a:xfrm>
            <a:off x="2286000" y="5562600"/>
            <a:ext cx="4572000" cy="729430"/>
          </a:xfrm>
          <a:prstGeom prst="rect">
            <a:avLst/>
          </a:prstGeom>
        </p:spPr>
        <p:txBody>
          <a:bodyPr>
            <a:spAutoFit/>
          </a:bodyPr>
          <a:lstStyle/>
          <a:p>
            <a:pPr eaLnBrk="0" hangingPunct="0">
              <a:spcBef>
                <a:spcPct val="30000"/>
              </a:spcBef>
              <a:defRPr/>
            </a:pPr>
            <a:endParaRPr lang="en-US" i="1" dirty="0" smtClean="0"/>
          </a:p>
          <a:p>
            <a:pPr eaLnBrk="0" hangingPunct="0">
              <a:spcBef>
                <a:spcPct val="30000"/>
              </a:spcBef>
              <a:defRPr/>
            </a:pPr>
            <a:r>
              <a:rPr lang="en-US" i="1" dirty="0" smtClean="0"/>
              <a:t>The Skilled Facilitator</a:t>
            </a:r>
            <a:r>
              <a:rPr lang="en-US" dirty="0" smtClean="0"/>
              <a:t> by Roger Schwarz</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0"/>
                                        <p:tgtEl>
                                          <p:spTgt spid="3">
                                            <p:txEl>
                                              <p:pRg st="0" end="0"/>
                                            </p:txEl>
                                          </p:spTgt>
                                        </p:tgtEl>
                                      </p:cBhvr>
                                    </p:animEffect>
                                    <p:anim calcmode="lin" valueType="num">
                                      <p:cBhvr>
                                        <p:cTn id="8" dur="5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45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500" accel="100000" fill="hold">
                                          <p:stCondLst>
                                            <p:cond delay="45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par>
                          <p:cTn id="11" fill="hold">
                            <p:stCondLst>
                              <p:cond delay="5000"/>
                            </p:stCondLst>
                            <p:childTnLst>
                              <p:par>
                                <p:cTn id="12" presetID="1"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z="2800" dirty="0" smtClean="0"/>
              <a:t>Facilitation Patterns from Jeremy </a:t>
            </a:r>
            <a:r>
              <a:rPr lang="en-US" sz="2800" dirty="0" err="1" smtClean="0"/>
              <a:t>Lightsmith</a:t>
            </a:r>
            <a:endParaRPr lang="en-US" sz="2800" dirty="0" smtClean="0"/>
          </a:p>
          <a:p>
            <a:pPr lvl="1"/>
            <a:r>
              <a:rPr lang="en-US" sz="2400" dirty="0" smtClean="0">
                <a:hlinkClick r:id="rId3"/>
              </a:rPr>
              <a:t>www.facilitationpatterns.org</a:t>
            </a:r>
            <a:endParaRPr lang="en-US" sz="2400" dirty="0" smtClean="0"/>
          </a:p>
          <a:p>
            <a:r>
              <a:rPr lang="en-US" sz="2800" dirty="0" smtClean="0"/>
              <a:t>International Association of Facilitators Methods Database</a:t>
            </a:r>
          </a:p>
          <a:p>
            <a:pPr lvl="1"/>
            <a:r>
              <a:rPr lang="en-US" sz="2400" dirty="0" smtClean="0">
                <a:hlinkClick r:id="rId4"/>
              </a:rPr>
              <a:t>www.iaf-methods.org</a:t>
            </a:r>
            <a:endParaRPr lang="en-US" sz="2400" dirty="0" smtClean="0"/>
          </a:p>
          <a:p>
            <a:r>
              <a:rPr lang="en-US" sz="2800" dirty="0" smtClean="0"/>
              <a:t>Patrick </a:t>
            </a:r>
            <a:r>
              <a:rPr lang="en-US" sz="2800" dirty="0" err="1" smtClean="0"/>
              <a:t>Kua’s</a:t>
            </a:r>
            <a:r>
              <a:rPr lang="en-US" sz="2800" dirty="0" smtClean="0"/>
              <a:t> Blog</a:t>
            </a:r>
          </a:p>
          <a:p>
            <a:pPr lvl="1"/>
            <a:r>
              <a:rPr lang="en-US" sz="2400" dirty="0" smtClean="0">
                <a:hlinkClick r:id="rId5"/>
              </a:rPr>
              <a:t>http://www.thekua.com/rant/2006/03/the-retrospective-starfish</a:t>
            </a:r>
            <a:endParaRPr lang="en-US" sz="2400" dirty="0"/>
          </a:p>
        </p:txBody>
      </p:sp>
      <p:sp>
        <p:nvSpPr>
          <p:cNvPr id="2" name="Title 1"/>
          <p:cNvSpPr>
            <a:spLocks noGrp="1"/>
          </p:cNvSpPr>
          <p:nvPr>
            <p:ph type="title"/>
          </p:nvPr>
        </p:nvSpPr>
        <p:spPr>
          <a:xfrm>
            <a:off x="457200" y="381000"/>
            <a:ext cx="8229600" cy="655637"/>
          </a:xfrm>
        </p:spPr>
        <p:txBody>
          <a:bodyPr/>
          <a:lstStyle/>
          <a:p>
            <a:r>
              <a:rPr lang="en-US" sz="3600" dirty="0" smtClean="0">
                <a:latin typeface="Arial Rounded MT Bold"/>
                <a:cs typeface="Arial Rounded MT Bold"/>
              </a:rPr>
              <a:t>Books and Resources</a:t>
            </a:r>
            <a:endParaRPr lang="en-US" sz="3600" dirty="0">
              <a:latin typeface="Arial Rounded MT Bold"/>
              <a:cs typeface="Arial Rounded MT Bold"/>
            </a:endParaRPr>
          </a:p>
        </p:txBody>
      </p:sp>
      <p:sp>
        <p:nvSpPr>
          <p:cNvPr id="6" name="Slide Number Placeholder 5"/>
          <p:cNvSpPr>
            <a:spLocks noGrp="1"/>
          </p:cNvSpPr>
          <p:nvPr>
            <p:ph type="sldNum" sz="quarter" idx="4294967295"/>
          </p:nvPr>
        </p:nvSpPr>
        <p:spPr>
          <a:xfrm>
            <a:off x="8001000" y="6492875"/>
            <a:ext cx="685800" cy="365125"/>
          </a:xfrm>
        </p:spPr>
        <p:txBody>
          <a:bodyPr/>
          <a:lstStyle/>
          <a:p>
            <a:pPr>
              <a:defRPr/>
            </a:pPr>
            <a:fld id="{A7E5FF0C-2757-634F-A954-96970359DCD7}" type="slidenum">
              <a:rPr lang="en-US" smtClean="0"/>
              <a:pPr>
                <a:defRPr/>
              </a:pPr>
              <a:t>40</a:t>
            </a:fld>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r>
              <a:rPr lang="en-US" dirty="0" smtClean="0"/>
              <a:t>Facilitation is…</a:t>
            </a:r>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nvGraphicFramePr>
        <p:xfrm>
          <a:off x="2590800" y="220980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ontent Placeholder 5"/>
          <p:cNvSpPr>
            <a:spLocks noGrp="1"/>
          </p:cNvSpPr>
          <p:nvPr>
            <p:ph idx="1"/>
          </p:nvPr>
        </p:nvSpPr>
        <p:spPr>
          <a:xfrm>
            <a:off x="228600" y="685800"/>
            <a:ext cx="5638800" cy="1323439"/>
          </a:xfrm>
        </p:spPr>
        <p:txBody>
          <a:bodyPr wrap="square">
            <a:spAutoFit/>
          </a:bodyPr>
          <a:lstStyle/>
          <a:p>
            <a:r>
              <a:rPr lang="en-US" dirty="0" smtClean="0"/>
              <a:t>Process</a:t>
            </a:r>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witzerland.eps"/>
          <p:cNvPicPr>
            <a:picLocks noChangeAspect="1"/>
          </p:cNvPicPr>
          <p:nvPr/>
        </p:nvPicPr>
        <p:blipFill>
          <a:blip r:embed="rId3"/>
          <a:stretch>
            <a:fillRect/>
          </a:stretch>
        </p:blipFill>
        <p:spPr>
          <a:xfrm>
            <a:off x="828360" y="457200"/>
            <a:ext cx="4439279" cy="3810000"/>
          </a:xfrm>
          <a:prstGeom prst="rect">
            <a:avLst/>
          </a:prstGeom>
        </p:spPr>
      </p:pic>
      <p:sp>
        <p:nvSpPr>
          <p:cNvPr id="2" name="Content Placeholder 1"/>
          <p:cNvSpPr>
            <a:spLocks noGrp="1"/>
          </p:cNvSpPr>
          <p:nvPr>
            <p:ph idx="1"/>
          </p:nvPr>
        </p:nvSpPr>
        <p:spPr>
          <a:xfrm>
            <a:off x="4038600" y="3581400"/>
            <a:ext cx="4648200" cy="1323439"/>
          </a:xfrm>
        </p:spPr>
        <p:txBody>
          <a:bodyPr wrap="square">
            <a:spAutoFit/>
          </a:bodyPr>
          <a:lstStyle/>
          <a:p>
            <a:r>
              <a:rPr lang="en-US" dirty="0" smtClean="0"/>
              <a:t>Neutral</a:t>
            </a:r>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arking Lot Owner.eps"/>
          <p:cNvPicPr>
            <a:picLocks noChangeAspect="1"/>
          </p:cNvPicPr>
          <p:nvPr/>
        </p:nvPicPr>
        <p:blipFill>
          <a:blip r:embed="rId3"/>
          <a:stretch>
            <a:fillRect/>
          </a:stretch>
        </p:blipFill>
        <p:spPr>
          <a:xfrm>
            <a:off x="4038600" y="228600"/>
            <a:ext cx="3123644" cy="4953000"/>
          </a:xfrm>
          <a:prstGeom prst="rect">
            <a:avLst/>
          </a:prstGeom>
        </p:spPr>
      </p:pic>
      <p:sp>
        <p:nvSpPr>
          <p:cNvPr id="2" name="Content Placeholder 1"/>
          <p:cNvSpPr>
            <a:spLocks noGrp="1"/>
          </p:cNvSpPr>
          <p:nvPr>
            <p:ph idx="1"/>
          </p:nvPr>
        </p:nvSpPr>
        <p:spPr>
          <a:xfrm>
            <a:off x="1219200" y="4648200"/>
            <a:ext cx="6477000" cy="1323439"/>
          </a:xfrm>
        </p:spPr>
        <p:txBody>
          <a:bodyPr wrap="square">
            <a:spAutoFit/>
          </a:bodyPr>
          <a:lstStyle/>
          <a:p>
            <a:r>
              <a:rPr lang="en-US" dirty="0" smtClean="0"/>
              <a:t>No Authority</a:t>
            </a:r>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ecisions small on white.eps"/>
          <p:cNvPicPr>
            <a:picLocks noChangeAspect="1"/>
          </p:cNvPicPr>
          <p:nvPr/>
        </p:nvPicPr>
        <p:blipFill>
          <a:blip r:embed="rId3"/>
          <a:stretch>
            <a:fillRect/>
          </a:stretch>
        </p:blipFill>
        <p:spPr>
          <a:xfrm>
            <a:off x="0" y="1437390"/>
            <a:ext cx="2490750" cy="4430010"/>
          </a:xfrm>
          <a:prstGeom prst="rect">
            <a:avLst/>
          </a:prstGeom>
        </p:spPr>
      </p:pic>
      <p:sp>
        <p:nvSpPr>
          <p:cNvPr id="2" name="Content Placeholder 1"/>
          <p:cNvSpPr>
            <a:spLocks noGrp="1"/>
          </p:cNvSpPr>
          <p:nvPr>
            <p:ph idx="1"/>
          </p:nvPr>
        </p:nvSpPr>
        <p:spPr>
          <a:xfrm>
            <a:off x="3505200" y="1066800"/>
            <a:ext cx="5181600" cy="1323439"/>
          </a:xfrm>
        </p:spPr>
        <p:txBody>
          <a:bodyPr wrap="square">
            <a:spAutoFit/>
          </a:bodyPr>
          <a:lstStyle/>
          <a:p>
            <a:r>
              <a:rPr lang="en-US" dirty="0" smtClean="0"/>
              <a:t>Decisions</a:t>
            </a:r>
            <a:endParaRPr lang="en-US" dirty="0"/>
          </a:p>
        </p:txBody>
      </p:sp>
    </p:spTree>
  </p:cSld>
  <p:clrMapOvr>
    <a:masterClrMapping/>
  </p:clrMapOvr>
  <p:transition xmlns:p14="http://schemas.microsoft.com/office/powerpoint/2010/main">
    <p:randomBar/>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TW_black_aqu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TW_black_aqua.potx</Template>
  <TotalTime>5291</TotalTime>
  <Words>2836</Words>
  <Application>Microsoft Macintosh PowerPoint</Application>
  <PresentationFormat>On-screen Show (4:3)</PresentationFormat>
  <Paragraphs>284</Paragraphs>
  <Slides>40</Slides>
  <Notes>38</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TW_black_aqua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Books and Resources</vt:lpstr>
      <vt:lpstr>Books and Resources</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Facilitation Patterns &amp; Antipatterns</dc:title>
  <dc:subject/>
  <dc:creator>Steven List</dc:creator>
  <cp:keywords/>
  <dc:description/>
  <cp:lastModifiedBy>Lupi Messenger</cp:lastModifiedBy>
  <cp:revision>75</cp:revision>
  <cp:lastPrinted>2009-07-22T17:31:31Z</cp:lastPrinted>
  <dcterms:created xsi:type="dcterms:W3CDTF">2010-03-07T21:32:54Z</dcterms:created>
  <dcterms:modified xsi:type="dcterms:W3CDTF">2015-09-24T16:09:39Z</dcterms:modified>
  <cp:category/>
</cp:coreProperties>
</file>

<file path=docProps/thumbnail.jpeg>
</file>